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61" r:id="rId3"/>
    <p:sldId id="273" r:id="rId4"/>
    <p:sldId id="259" r:id="rId5"/>
    <p:sldId id="262" r:id="rId6"/>
    <p:sldId id="260" r:id="rId7"/>
    <p:sldId id="257" r:id="rId8"/>
    <p:sldId id="263" r:id="rId9"/>
    <p:sldId id="264" r:id="rId10"/>
    <p:sldId id="265" r:id="rId11"/>
    <p:sldId id="266" r:id="rId12"/>
    <p:sldId id="258" r:id="rId13"/>
    <p:sldId id="267" r:id="rId14"/>
    <p:sldId id="268" r:id="rId15"/>
    <p:sldId id="270" r:id="rId16"/>
    <p:sldId id="271" r:id="rId17"/>
    <p:sldId id="272" r:id="rId18"/>
    <p:sldId id="269" r:id="rId19"/>
  </p:sldIdLst>
  <p:sldSz cx="9906000" cy="6858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53" autoAdjust="0"/>
  </p:normalViewPr>
  <p:slideViewPr>
    <p:cSldViewPr>
      <p:cViewPr>
        <p:scale>
          <a:sx n="78" d="100"/>
          <a:sy n="78" d="100"/>
        </p:scale>
        <p:origin x="-780" y="-22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918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BBBC17-F26E-45CA-8381-6FADFA03FEBD}" type="doc">
      <dgm:prSet loTypeId="urn:microsoft.com/office/officeart/2005/8/layout/hierarchy3" loCatId="hierarchy" qsTypeId="urn:microsoft.com/office/officeart/2005/8/quickstyle/3d2" qsCatId="3D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4B35EB27-EC96-4194-9F2A-485595809C5A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accent2">
                  <a:lumMod val="75000"/>
                </a:schemeClr>
              </a:solidFill>
              <a:latin typeface="+mj-lt"/>
              <a:cs typeface="Times New Roman" pitchFamily="18" charset="0"/>
            </a:rPr>
            <a:t>ІКТ-компетентність педагога</a:t>
          </a:r>
          <a:endParaRPr lang="ru-RU" sz="2800" b="1" dirty="0">
            <a:solidFill>
              <a:schemeClr val="accent2">
                <a:lumMod val="75000"/>
              </a:schemeClr>
            </a:solidFill>
            <a:latin typeface="+mj-lt"/>
            <a:cs typeface="Times New Roman" pitchFamily="18" charset="0"/>
          </a:endParaRPr>
        </a:p>
      </dgm:t>
    </dgm:pt>
    <dgm:pt modelId="{48E20A52-2454-4A39-A175-9BE585C695A5}" type="parTrans" cxnId="{CB2DE92C-9EF5-4D61-9BC4-E96EC8ADA2BD}">
      <dgm:prSet/>
      <dgm:spPr/>
      <dgm:t>
        <a:bodyPr/>
        <a:lstStyle/>
        <a:p>
          <a:endParaRPr lang="ru-RU" sz="2800">
            <a:solidFill>
              <a:schemeClr val="bg2">
                <a:lumMod val="10000"/>
              </a:schemeClr>
            </a:solidFill>
            <a:latin typeface="+mj-lt"/>
          </a:endParaRPr>
        </a:p>
      </dgm:t>
    </dgm:pt>
    <dgm:pt modelId="{666E853A-6971-4180-A11D-53A8E6A381B5}" type="sibTrans" cxnId="{CB2DE92C-9EF5-4D61-9BC4-E96EC8ADA2BD}">
      <dgm:prSet/>
      <dgm:spPr/>
      <dgm:t>
        <a:bodyPr/>
        <a:lstStyle/>
        <a:p>
          <a:endParaRPr lang="ru-RU" sz="2800">
            <a:solidFill>
              <a:schemeClr val="bg2">
                <a:lumMod val="10000"/>
              </a:schemeClr>
            </a:solidFill>
            <a:latin typeface="+mj-lt"/>
          </a:endParaRPr>
        </a:p>
      </dgm:t>
    </dgm:pt>
    <dgm:pt modelId="{AAA1DBE6-2FD6-414E-BB9D-1DCD506DA165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bg2">
                  <a:lumMod val="10000"/>
                </a:schemeClr>
              </a:solidFill>
              <a:latin typeface="+mj-lt"/>
              <a:cs typeface="Times New Roman" pitchFamily="18" charset="0"/>
            </a:rPr>
            <a:t>Ціннісно-мотиваційний компонент</a:t>
          </a:r>
          <a:endParaRPr lang="ru-RU" sz="2400" b="1" dirty="0">
            <a:solidFill>
              <a:schemeClr val="bg2">
                <a:lumMod val="10000"/>
              </a:schemeClr>
            </a:solidFill>
            <a:latin typeface="+mj-lt"/>
            <a:cs typeface="Times New Roman" pitchFamily="18" charset="0"/>
          </a:endParaRPr>
        </a:p>
      </dgm:t>
    </dgm:pt>
    <dgm:pt modelId="{FC7BDA0F-B917-4F1C-BC18-6BAC05AD6C82}" type="parTrans" cxnId="{421FC4CD-40BE-411B-B2CC-C33D2F180453}">
      <dgm:prSet/>
      <dgm:spPr/>
      <dgm:t>
        <a:bodyPr/>
        <a:lstStyle/>
        <a:p>
          <a:endParaRPr lang="ru-RU" sz="2800">
            <a:solidFill>
              <a:schemeClr val="bg2">
                <a:lumMod val="10000"/>
              </a:schemeClr>
            </a:solidFill>
            <a:latin typeface="+mj-lt"/>
          </a:endParaRPr>
        </a:p>
      </dgm:t>
    </dgm:pt>
    <dgm:pt modelId="{9DF6B25F-9663-429F-875F-B6EB76802DB6}" type="sibTrans" cxnId="{421FC4CD-40BE-411B-B2CC-C33D2F180453}">
      <dgm:prSet/>
      <dgm:spPr/>
      <dgm:t>
        <a:bodyPr/>
        <a:lstStyle/>
        <a:p>
          <a:endParaRPr lang="ru-RU" sz="2800">
            <a:solidFill>
              <a:schemeClr val="bg2">
                <a:lumMod val="10000"/>
              </a:schemeClr>
            </a:solidFill>
            <a:latin typeface="+mj-lt"/>
          </a:endParaRPr>
        </a:p>
      </dgm:t>
    </dgm:pt>
    <dgm:pt modelId="{6FAD8D2A-9769-4993-B984-ABEF8885FF04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bg2">
                  <a:lumMod val="10000"/>
                </a:schemeClr>
              </a:solidFill>
              <a:latin typeface="+mj-lt"/>
              <a:cs typeface="Times New Roman" pitchFamily="18" charset="0"/>
            </a:rPr>
            <a:t>Діяльнісний компонент</a:t>
          </a:r>
          <a:endParaRPr lang="ru-RU" sz="2400" b="1" dirty="0">
            <a:solidFill>
              <a:schemeClr val="bg2">
                <a:lumMod val="10000"/>
              </a:schemeClr>
            </a:solidFill>
            <a:latin typeface="+mj-lt"/>
            <a:cs typeface="Times New Roman" pitchFamily="18" charset="0"/>
          </a:endParaRPr>
        </a:p>
      </dgm:t>
    </dgm:pt>
    <dgm:pt modelId="{5208C8CF-F148-4669-A489-1DAB133F069D}" type="parTrans" cxnId="{1D52DB2F-DC28-4C7B-96AE-23BE7677E8A8}">
      <dgm:prSet/>
      <dgm:spPr/>
      <dgm:t>
        <a:bodyPr/>
        <a:lstStyle/>
        <a:p>
          <a:endParaRPr lang="ru-RU" sz="2800">
            <a:solidFill>
              <a:schemeClr val="bg2">
                <a:lumMod val="10000"/>
              </a:schemeClr>
            </a:solidFill>
            <a:latin typeface="+mj-lt"/>
          </a:endParaRPr>
        </a:p>
      </dgm:t>
    </dgm:pt>
    <dgm:pt modelId="{1B46E698-1DAB-424B-8FEF-67C0DE9D29CA}" type="sibTrans" cxnId="{1D52DB2F-DC28-4C7B-96AE-23BE7677E8A8}">
      <dgm:prSet/>
      <dgm:spPr/>
      <dgm:t>
        <a:bodyPr/>
        <a:lstStyle/>
        <a:p>
          <a:endParaRPr lang="ru-RU" sz="2800">
            <a:solidFill>
              <a:schemeClr val="bg2">
                <a:lumMod val="10000"/>
              </a:schemeClr>
            </a:solidFill>
            <a:latin typeface="+mj-lt"/>
          </a:endParaRPr>
        </a:p>
      </dgm:t>
    </dgm:pt>
    <dgm:pt modelId="{6F6668D1-536F-4017-B83D-32B49EC3B846}">
      <dgm:prSet phldrT="[Текст]" custT="1"/>
      <dgm:spPr/>
      <dgm:t>
        <a:bodyPr/>
        <a:lstStyle/>
        <a:p>
          <a:r>
            <a:rPr lang="ru-RU" sz="2400" b="1" smtClean="0">
              <a:solidFill>
                <a:schemeClr val="bg2">
                  <a:lumMod val="10000"/>
                </a:schemeClr>
              </a:solidFill>
              <a:latin typeface="+mj-lt"/>
              <a:cs typeface="Times New Roman" pitchFamily="18" charset="0"/>
            </a:rPr>
            <a:t>Когнітивний компонент</a:t>
          </a:r>
          <a:endParaRPr lang="ru-RU" sz="2400" b="1">
            <a:solidFill>
              <a:schemeClr val="bg2">
                <a:lumMod val="10000"/>
              </a:schemeClr>
            </a:solidFill>
            <a:latin typeface="+mj-lt"/>
            <a:cs typeface="Times New Roman" pitchFamily="18" charset="0"/>
          </a:endParaRPr>
        </a:p>
      </dgm:t>
    </dgm:pt>
    <dgm:pt modelId="{971F1E9A-37A9-482C-99F3-0485269C1C60}" type="parTrans" cxnId="{20C9B06E-8832-432A-9832-2ECC1554305E}">
      <dgm:prSet/>
      <dgm:spPr/>
      <dgm:t>
        <a:bodyPr/>
        <a:lstStyle/>
        <a:p>
          <a:endParaRPr lang="ru-RU" sz="2800">
            <a:solidFill>
              <a:schemeClr val="bg2">
                <a:lumMod val="10000"/>
              </a:schemeClr>
            </a:solidFill>
            <a:latin typeface="+mj-lt"/>
          </a:endParaRPr>
        </a:p>
      </dgm:t>
    </dgm:pt>
    <dgm:pt modelId="{AB960AEF-1EF5-4552-BEEC-C6C49B752BCE}" type="sibTrans" cxnId="{20C9B06E-8832-432A-9832-2ECC1554305E}">
      <dgm:prSet/>
      <dgm:spPr/>
      <dgm:t>
        <a:bodyPr/>
        <a:lstStyle/>
        <a:p>
          <a:endParaRPr lang="ru-RU" sz="2800">
            <a:solidFill>
              <a:schemeClr val="bg2">
                <a:lumMod val="10000"/>
              </a:schemeClr>
            </a:solidFill>
            <a:latin typeface="+mj-lt"/>
          </a:endParaRPr>
        </a:p>
      </dgm:t>
    </dgm:pt>
    <dgm:pt modelId="{A54CF9A7-2483-4F26-9B4E-AD9758CC65D8}">
      <dgm:prSet phldrT="[Текст]" custT="1"/>
      <dgm:spPr/>
      <dgm:t>
        <a:bodyPr/>
        <a:lstStyle/>
        <a:p>
          <a:r>
            <a:rPr lang="ru-RU" sz="2400" b="1" smtClean="0">
              <a:solidFill>
                <a:schemeClr val="bg2">
                  <a:lumMod val="10000"/>
                </a:schemeClr>
              </a:solidFill>
              <a:latin typeface="+mj-lt"/>
              <a:cs typeface="Times New Roman" pitchFamily="18" charset="0"/>
            </a:rPr>
            <a:t>Рефлексійний компонент</a:t>
          </a:r>
          <a:endParaRPr lang="ru-RU" sz="2400" b="1">
            <a:solidFill>
              <a:schemeClr val="bg2">
                <a:lumMod val="10000"/>
              </a:schemeClr>
            </a:solidFill>
            <a:latin typeface="+mj-lt"/>
            <a:cs typeface="Times New Roman" pitchFamily="18" charset="0"/>
          </a:endParaRPr>
        </a:p>
      </dgm:t>
    </dgm:pt>
    <dgm:pt modelId="{D388D29F-6C2C-46B2-BAD0-B5FF6E18ADBA}" type="parTrans" cxnId="{16478F61-25CB-4096-9D03-2B22656DACF3}">
      <dgm:prSet/>
      <dgm:spPr/>
      <dgm:t>
        <a:bodyPr/>
        <a:lstStyle/>
        <a:p>
          <a:endParaRPr lang="ru-RU" sz="2800">
            <a:solidFill>
              <a:schemeClr val="bg2">
                <a:lumMod val="10000"/>
              </a:schemeClr>
            </a:solidFill>
            <a:latin typeface="+mj-lt"/>
          </a:endParaRPr>
        </a:p>
      </dgm:t>
    </dgm:pt>
    <dgm:pt modelId="{06F8BBD2-66BF-40BC-B42B-C7FD0E66508B}" type="sibTrans" cxnId="{16478F61-25CB-4096-9D03-2B22656DACF3}">
      <dgm:prSet/>
      <dgm:spPr/>
      <dgm:t>
        <a:bodyPr/>
        <a:lstStyle/>
        <a:p>
          <a:endParaRPr lang="ru-RU" sz="2800">
            <a:solidFill>
              <a:schemeClr val="bg2">
                <a:lumMod val="10000"/>
              </a:schemeClr>
            </a:solidFill>
            <a:latin typeface="+mj-lt"/>
          </a:endParaRPr>
        </a:p>
      </dgm:t>
    </dgm:pt>
    <dgm:pt modelId="{EE529F88-AE39-4954-9C28-66475E7FB01F}" type="pres">
      <dgm:prSet presAssocID="{B0BBBC17-F26E-45CA-8381-6FADFA03FEBD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3521BDD-6B5C-4962-B1D3-7FCF6CCFAE5E}" type="pres">
      <dgm:prSet presAssocID="{4B35EB27-EC96-4194-9F2A-485595809C5A}" presName="root" presStyleCnt="0"/>
      <dgm:spPr/>
      <dgm:t>
        <a:bodyPr/>
        <a:lstStyle/>
        <a:p>
          <a:endParaRPr lang="ru-RU"/>
        </a:p>
      </dgm:t>
    </dgm:pt>
    <dgm:pt modelId="{01320A60-6F57-44A4-A746-D1597B630048}" type="pres">
      <dgm:prSet presAssocID="{4B35EB27-EC96-4194-9F2A-485595809C5A}" presName="rootComposite" presStyleCnt="0"/>
      <dgm:spPr/>
      <dgm:t>
        <a:bodyPr/>
        <a:lstStyle/>
        <a:p>
          <a:endParaRPr lang="ru-RU"/>
        </a:p>
      </dgm:t>
    </dgm:pt>
    <dgm:pt modelId="{E83829AE-DEA9-411A-9442-E135140D5F8E}" type="pres">
      <dgm:prSet presAssocID="{4B35EB27-EC96-4194-9F2A-485595809C5A}" presName="rootText" presStyleLbl="node1" presStyleIdx="0" presStyleCnt="1" custScaleX="465169" custLinFactX="-44057" custLinFactNeighborX="-100000" custLinFactNeighborY="-18"/>
      <dgm:spPr/>
      <dgm:t>
        <a:bodyPr/>
        <a:lstStyle/>
        <a:p>
          <a:endParaRPr lang="ru-RU"/>
        </a:p>
      </dgm:t>
    </dgm:pt>
    <dgm:pt modelId="{891D643F-925A-478F-9C6C-88021EF6A6D2}" type="pres">
      <dgm:prSet presAssocID="{4B35EB27-EC96-4194-9F2A-485595809C5A}" presName="rootConnector" presStyleLbl="node1" presStyleIdx="0" presStyleCnt="1"/>
      <dgm:spPr/>
      <dgm:t>
        <a:bodyPr/>
        <a:lstStyle/>
        <a:p>
          <a:endParaRPr lang="ru-RU"/>
        </a:p>
      </dgm:t>
    </dgm:pt>
    <dgm:pt modelId="{29CD27C5-7BCE-413D-980D-4F8DC74DC118}" type="pres">
      <dgm:prSet presAssocID="{4B35EB27-EC96-4194-9F2A-485595809C5A}" presName="childShape" presStyleCnt="0"/>
      <dgm:spPr/>
      <dgm:t>
        <a:bodyPr/>
        <a:lstStyle/>
        <a:p>
          <a:endParaRPr lang="ru-RU"/>
        </a:p>
      </dgm:t>
    </dgm:pt>
    <dgm:pt modelId="{441D4437-7CC1-4CC9-93A9-20E807AC2636}" type="pres">
      <dgm:prSet presAssocID="{FC7BDA0F-B917-4F1C-BC18-6BAC05AD6C82}" presName="Name13" presStyleLbl="parChTrans1D2" presStyleIdx="0" presStyleCnt="4"/>
      <dgm:spPr/>
      <dgm:t>
        <a:bodyPr/>
        <a:lstStyle/>
        <a:p>
          <a:endParaRPr lang="ru-RU"/>
        </a:p>
      </dgm:t>
    </dgm:pt>
    <dgm:pt modelId="{EB7E3961-8E6C-4D7E-BBBC-A04DAB212AD6}" type="pres">
      <dgm:prSet presAssocID="{AAA1DBE6-2FD6-414E-BB9D-1DCD506DA165}" presName="childText" presStyleLbl="bgAcc1" presStyleIdx="0" presStyleCnt="4" custScaleX="581462" custLinFactX="-49264" custLinFactNeighborX="-100000" custLinFactNeighborY="-23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A95EF2-12B6-4F62-BF54-668BBB19E176}" type="pres">
      <dgm:prSet presAssocID="{5208C8CF-F148-4669-A489-1DAB133F069D}" presName="Name13" presStyleLbl="parChTrans1D2" presStyleIdx="1" presStyleCnt="4"/>
      <dgm:spPr/>
      <dgm:t>
        <a:bodyPr/>
        <a:lstStyle/>
        <a:p>
          <a:endParaRPr lang="ru-RU"/>
        </a:p>
      </dgm:t>
    </dgm:pt>
    <dgm:pt modelId="{EA411D7E-D111-4969-B21F-1F2F43EE14CB}" type="pres">
      <dgm:prSet presAssocID="{6FAD8D2A-9769-4993-B984-ABEF8885FF04}" presName="childText" presStyleLbl="bgAcc1" presStyleIdx="1" presStyleCnt="4" custScaleX="581462" custLinFactNeighborX="-51674" custLinFactNeighborY="-46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47F34E-380D-4F6F-A4F2-8E61226D9416}" type="pres">
      <dgm:prSet presAssocID="{971F1E9A-37A9-482C-99F3-0485269C1C60}" presName="Name13" presStyleLbl="parChTrans1D2" presStyleIdx="2" presStyleCnt="4"/>
      <dgm:spPr/>
      <dgm:t>
        <a:bodyPr/>
        <a:lstStyle/>
        <a:p>
          <a:endParaRPr lang="ru-RU"/>
        </a:p>
      </dgm:t>
    </dgm:pt>
    <dgm:pt modelId="{BD4C3B8A-3401-40F8-BDBF-A0A14B1023D5}" type="pres">
      <dgm:prSet presAssocID="{6F6668D1-536F-4017-B83D-32B49EC3B846}" presName="childText" presStyleLbl="bgAcc1" presStyleIdx="2" presStyleCnt="4" custScaleX="581462" custLinFactNeighborX="45917" custLinFactNeighborY="-69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F4432A-5A3D-4026-9958-6A67FA532D5F}" type="pres">
      <dgm:prSet presAssocID="{D388D29F-6C2C-46B2-BAD0-B5FF6E18ADBA}" presName="Name13" presStyleLbl="parChTrans1D2" presStyleIdx="3" presStyleCnt="4"/>
      <dgm:spPr/>
      <dgm:t>
        <a:bodyPr/>
        <a:lstStyle/>
        <a:p>
          <a:endParaRPr lang="ru-RU"/>
        </a:p>
      </dgm:t>
    </dgm:pt>
    <dgm:pt modelId="{A13A0208-8BFC-4224-A2F8-59F032F0B6B7}" type="pres">
      <dgm:prSet presAssocID="{A54CF9A7-2483-4F26-9B4E-AD9758CC65D8}" presName="childText" presStyleLbl="bgAcc1" presStyleIdx="3" presStyleCnt="4" custScaleX="581462" custLinFactX="85331" custLinFactNeighborX="100000" custLinFactNeighborY="-92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ACD8A2F-1AAA-4EDD-BE47-9D56C069B1D6}" type="presOf" srcId="{4B35EB27-EC96-4194-9F2A-485595809C5A}" destId="{891D643F-925A-478F-9C6C-88021EF6A6D2}" srcOrd="1" destOrd="0" presId="urn:microsoft.com/office/officeart/2005/8/layout/hierarchy3"/>
    <dgm:cxn modelId="{16478F61-25CB-4096-9D03-2B22656DACF3}" srcId="{4B35EB27-EC96-4194-9F2A-485595809C5A}" destId="{A54CF9A7-2483-4F26-9B4E-AD9758CC65D8}" srcOrd="3" destOrd="0" parTransId="{D388D29F-6C2C-46B2-BAD0-B5FF6E18ADBA}" sibTransId="{06F8BBD2-66BF-40BC-B42B-C7FD0E66508B}"/>
    <dgm:cxn modelId="{0A98088A-7EB6-4FD0-94C5-B24989D3DB13}" type="presOf" srcId="{971F1E9A-37A9-482C-99F3-0485269C1C60}" destId="{4247F34E-380D-4F6F-A4F2-8E61226D9416}" srcOrd="0" destOrd="0" presId="urn:microsoft.com/office/officeart/2005/8/layout/hierarchy3"/>
    <dgm:cxn modelId="{20C9B06E-8832-432A-9832-2ECC1554305E}" srcId="{4B35EB27-EC96-4194-9F2A-485595809C5A}" destId="{6F6668D1-536F-4017-B83D-32B49EC3B846}" srcOrd="2" destOrd="0" parTransId="{971F1E9A-37A9-482C-99F3-0485269C1C60}" sibTransId="{AB960AEF-1EF5-4552-BEEC-C6C49B752BCE}"/>
    <dgm:cxn modelId="{1D52DB2F-DC28-4C7B-96AE-23BE7677E8A8}" srcId="{4B35EB27-EC96-4194-9F2A-485595809C5A}" destId="{6FAD8D2A-9769-4993-B984-ABEF8885FF04}" srcOrd="1" destOrd="0" parTransId="{5208C8CF-F148-4669-A489-1DAB133F069D}" sibTransId="{1B46E698-1DAB-424B-8FEF-67C0DE9D29CA}"/>
    <dgm:cxn modelId="{21EE4338-5F49-4967-8A7F-F48A0A41CBEF}" type="presOf" srcId="{4B35EB27-EC96-4194-9F2A-485595809C5A}" destId="{E83829AE-DEA9-411A-9442-E135140D5F8E}" srcOrd="0" destOrd="0" presId="urn:microsoft.com/office/officeart/2005/8/layout/hierarchy3"/>
    <dgm:cxn modelId="{6B84ADFD-755C-4CC6-A14C-0305E22D621A}" type="presOf" srcId="{D388D29F-6C2C-46B2-BAD0-B5FF6E18ADBA}" destId="{B6F4432A-5A3D-4026-9958-6A67FA532D5F}" srcOrd="0" destOrd="0" presId="urn:microsoft.com/office/officeart/2005/8/layout/hierarchy3"/>
    <dgm:cxn modelId="{421FC4CD-40BE-411B-B2CC-C33D2F180453}" srcId="{4B35EB27-EC96-4194-9F2A-485595809C5A}" destId="{AAA1DBE6-2FD6-414E-BB9D-1DCD506DA165}" srcOrd="0" destOrd="0" parTransId="{FC7BDA0F-B917-4F1C-BC18-6BAC05AD6C82}" sibTransId="{9DF6B25F-9663-429F-875F-B6EB76802DB6}"/>
    <dgm:cxn modelId="{41C447E9-FD61-4F68-9337-1C35F785C7D9}" type="presOf" srcId="{6F6668D1-536F-4017-B83D-32B49EC3B846}" destId="{BD4C3B8A-3401-40F8-BDBF-A0A14B1023D5}" srcOrd="0" destOrd="0" presId="urn:microsoft.com/office/officeart/2005/8/layout/hierarchy3"/>
    <dgm:cxn modelId="{8F059840-5471-4747-BE26-78DCFBB88D46}" type="presOf" srcId="{A54CF9A7-2483-4F26-9B4E-AD9758CC65D8}" destId="{A13A0208-8BFC-4224-A2F8-59F032F0B6B7}" srcOrd="0" destOrd="0" presId="urn:microsoft.com/office/officeart/2005/8/layout/hierarchy3"/>
    <dgm:cxn modelId="{227D2852-8983-420C-BF97-C084F3D0C8A2}" type="presOf" srcId="{5208C8CF-F148-4669-A489-1DAB133F069D}" destId="{E0A95EF2-12B6-4F62-BF54-668BBB19E176}" srcOrd="0" destOrd="0" presId="urn:microsoft.com/office/officeart/2005/8/layout/hierarchy3"/>
    <dgm:cxn modelId="{B2CF5A94-9A7D-4174-8767-A007B5B766DB}" type="presOf" srcId="{AAA1DBE6-2FD6-414E-BB9D-1DCD506DA165}" destId="{EB7E3961-8E6C-4D7E-BBBC-A04DAB212AD6}" srcOrd="0" destOrd="0" presId="urn:microsoft.com/office/officeart/2005/8/layout/hierarchy3"/>
    <dgm:cxn modelId="{B6D1162B-6459-49A2-AB79-C455B58125B7}" type="presOf" srcId="{B0BBBC17-F26E-45CA-8381-6FADFA03FEBD}" destId="{EE529F88-AE39-4954-9C28-66475E7FB01F}" srcOrd="0" destOrd="0" presId="urn:microsoft.com/office/officeart/2005/8/layout/hierarchy3"/>
    <dgm:cxn modelId="{CB2DE92C-9EF5-4D61-9BC4-E96EC8ADA2BD}" srcId="{B0BBBC17-F26E-45CA-8381-6FADFA03FEBD}" destId="{4B35EB27-EC96-4194-9F2A-485595809C5A}" srcOrd="0" destOrd="0" parTransId="{48E20A52-2454-4A39-A175-9BE585C695A5}" sibTransId="{666E853A-6971-4180-A11D-53A8E6A381B5}"/>
    <dgm:cxn modelId="{23D392E6-3225-4724-9576-DB3AC3A819D9}" type="presOf" srcId="{FC7BDA0F-B917-4F1C-BC18-6BAC05AD6C82}" destId="{441D4437-7CC1-4CC9-93A9-20E807AC2636}" srcOrd="0" destOrd="0" presId="urn:microsoft.com/office/officeart/2005/8/layout/hierarchy3"/>
    <dgm:cxn modelId="{C96C3678-59E3-43AF-9CA1-E7013DF1E764}" type="presOf" srcId="{6FAD8D2A-9769-4993-B984-ABEF8885FF04}" destId="{EA411D7E-D111-4969-B21F-1F2F43EE14CB}" srcOrd="0" destOrd="0" presId="urn:microsoft.com/office/officeart/2005/8/layout/hierarchy3"/>
    <dgm:cxn modelId="{DF6F7513-8004-4984-B549-05ADC0FC820A}" type="presParOf" srcId="{EE529F88-AE39-4954-9C28-66475E7FB01F}" destId="{43521BDD-6B5C-4962-B1D3-7FCF6CCFAE5E}" srcOrd="0" destOrd="0" presId="urn:microsoft.com/office/officeart/2005/8/layout/hierarchy3"/>
    <dgm:cxn modelId="{F2A2ADD4-669E-4823-A37F-7297725FC519}" type="presParOf" srcId="{43521BDD-6B5C-4962-B1D3-7FCF6CCFAE5E}" destId="{01320A60-6F57-44A4-A746-D1597B630048}" srcOrd="0" destOrd="0" presId="urn:microsoft.com/office/officeart/2005/8/layout/hierarchy3"/>
    <dgm:cxn modelId="{ABB7A7F3-A1E2-4744-B533-572EA7C5C260}" type="presParOf" srcId="{01320A60-6F57-44A4-A746-D1597B630048}" destId="{E83829AE-DEA9-411A-9442-E135140D5F8E}" srcOrd="0" destOrd="0" presId="urn:microsoft.com/office/officeart/2005/8/layout/hierarchy3"/>
    <dgm:cxn modelId="{8941CEF6-8CF4-4710-BF0F-B9446367231E}" type="presParOf" srcId="{01320A60-6F57-44A4-A746-D1597B630048}" destId="{891D643F-925A-478F-9C6C-88021EF6A6D2}" srcOrd="1" destOrd="0" presId="urn:microsoft.com/office/officeart/2005/8/layout/hierarchy3"/>
    <dgm:cxn modelId="{E678DF34-A7DD-44E9-8719-3C24A6FB2F25}" type="presParOf" srcId="{43521BDD-6B5C-4962-B1D3-7FCF6CCFAE5E}" destId="{29CD27C5-7BCE-413D-980D-4F8DC74DC118}" srcOrd="1" destOrd="0" presId="urn:microsoft.com/office/officeart/2005/8/layout/hierarchy3"/>
    <dgm:cxn modelId="{8FE648DD-B237-44C1-A02A-904AC4989AE3}" type="presParOf" srcId="{29CD27C5-7BCE-413D-980D-4F8DC74DC118}" destId="{441D4437-7CC1-4CC9-93A9-20E807AC2636}" srcOrd="0" destOrd="0" presId="urn:microsoft.com/office/officeart/2005/8/layout/hierarchy3"/>
    <dgm:cxn modelId="{357269FA-789F-45ED-85E1-E8A2E7F07E78}" type="presParOf" srcId="{29CD27C5-7BCE-413D-980D-4F8DC74DC118}" destId="{EB7E3961-8E6C-4D7E-BBBC-A04DAB212AD6}" srcOrd="1" destOrd="0" presId="urn:microsoft.com/office/officeart/2005/8/layout/hierarchy3"/>
    <dgm:cxn modelId="{038A3B4A-23FF-47D4-8135-D42C0835C777}" type="presParOf" srcId="{29CD27C5-7BCE-413D-980D-4F8DC74DC118}" destId="{E0A95EF2-12B6-4F62-BF54-668BBB19E176}" srcOrd="2" destOrd="0" presId="urn:microsoft.com/office/officeart/2005/8/layout/hierarchy3"/>
    <dgm:cxn modelId="{839C8341-20EB-48DD-80E7-BADFBD3B2E5E}" type="presParOf" srcId="{29CD27C5-7BCE-413D-980D-4F8DC74DC118}" destId="{EA411D7E-D111-4969-B21F-1F2F43EE14CB}" srcOrd="3" destOrd="0" presId="urn:microsoft.com/office/officeart/2005/8/layout/hierarchy3"/>
    <dgm:cxn modelId="{6180F67F-35B4-4C1C-8E6B-E7FD57C63746}" type="presParOf" srcId="{29CD27C5-7BCE-413D-980D-4F8DC74DC118}" destId="{4247F34E-380D-4F6F-A4F2-8E61226D9416}" srcOrd="4" destOrd="0" presId="urn:microsoft.com/office/officeart/2005/8/layout/hierarchy3"/>
    <dgm:cxn modelId="{4FB9321D-27E7-4F6E-916B-229CB3D8F456}" type="presParOf" srcId="{29CD27C5-7BCE-413D-980D-4F8DC74DC118}" destId="{BD4C3B8A-3401-40F8-BDBF-A0A14B1023D5}" srcOrd="5" destOrd="0" presId="urn:microsoft.com/office/officeart/2005/8/layout/hierarchy3"/>
    <dgm:cxn modelId="{58899523-CCD3-4173-9A26-AD57E730B6B8}" type="presParOf" srcId="{29CD27C5-7BCE-413D-980D-4F8DC74DC118}" destId="{B6F4432A-5A3D-4026-9958-6A67FA532D5F}" srcOrd="6" destOrd="0" presId="urn:microsoft.com/office/officeart/2005/8/layout/hierarchy3"/>
    <dgm:cxn modelId="{7B23E1CC-1780-4ACC-914E-66EE678C8337}" type="presParOf" srcId="{29CD27C5-7BCE-413D-980D-4F8DC74DC118}" destId="{A13A0208-8BFC-4224-A2F8-59F032F0B6B7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5599C3B-87F8-4C9C-9AD8-07F67F5F523D}" type="doc">
      <dgm:prSet loTypeId="urn:microsoft.com/office/officeart/2005/8/layout/hierarchy2" loCatId="hierarchy" qsTypeId="urn:microsoft.com/office/officeart/2005/8/quickstyle/simple4" qsCatId="simple" csTypeId="urn:microsoft.com/office/officeart/2005/8/colors/accent1_4" csCatId="accent1" phldr="1"/>
      <dgm:spPr/>
      <dgm:t>
        <a:bodyPr/>
        <a:lstStyle/>
        <a:p>
          <a:endParaRPr lang="ru-RU"/>
        </a:p>
      </dgm:t>
    </dgm:pt>
    <dgm:pt modelId="{DFDC9B20-48EF-420F-97B0-2B82532FCC4A}">
      <dgm:prSet phldrT="[Текст]" custT="1"/>
      <dgm:spPr/>
      <dgm:t>
        <a:bodyPr/>
        <a:lstStyle/>
        <a:p>
          <a:r>
            <a:rPr lang="uk-UA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Діяльнісний компонент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AD03637-7917-4EAF-AB52-50B6A21EAAE4}" type="parTrans" cxnId="{77BFD720-B28A-43FE-9704-4EAA950258BC}">
      <dgm:prSet/>
      <dgm:spPr/>
      <dgm:t>
        <a:bodyPr/>
        <a:lstStyle/>
        <a:p>
          <a:endParaRPr lang="ru-RU" sz="11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7E7C36E-58D5-4E3E-99BA-CBBCB3CCE968}" type="sibTrans" cxnId="{77BFD720-B28A-43FE-9704-4EAA950258BC}">
      <dgm:prSet/>
      <dgm:spPr/>
      <dgm:t>
        <a:bodyPr/>
        <a:lstStyle/>
        <a:p>
          <a:endParaRPr lang="ru-RU" sz="11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50CFE92-A094-467B-9146-F326FB1AC607}">
      <dgm:prSet phldrT="[Текст]" custT="1"/>
      <dgm:spPr/>
      <dgm:t>
        <a:bodyPr/>
        <a:lstStyle/>
        <a:p>
          <a:r>
            <a:rPr lang="uk-UA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Базовий рівень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F57D236-4DB3-4C8E-AD24-3DA501FC6924}" type="parTrans" cxnId="{1B748749-E9D8-4AD1-97C9-20DD8961C2EC}">
      <dgm:prSet custT="1">
        <dgm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 sz="1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5F666DC-339A-4AA5-A802-D5FB20693089}" type="sibTrans" cxnId="{1B748749-E9D8-4AD1-97C9-20DD8961C2EC}">
      <dgm:prSet/>
      <dgm:spPr/>
      <dgm:t>
        <a:bodyPr/>
        <a:lstStyle/>
        <a:p>
          <a:endParaRPr lang="ru-RU" sz="11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F99E0E3-8DF8-4688-800A-9DA86263FAE2}">
      <dgm:prSet phldrT="[Текст]" custT="1"/>
      <dgm:spPr/>
      <dgm:t>
        <a:bodyPr/>
        <a:lstStyle/>
        <a:p>
          <a:r>
            <a:rPr lang="uk-UA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Предметно-орієнтований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57C351F-D7C6-4D4A-8D60-B162B7DD8A82}" type="parTrans" cxnId="{8C546511-C0D5-43CF-BBF2-F8DBC0DD0855}">
      <dgm:prSet custT="1">
        <dgm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 sz="1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D315D37-676E-4068-AEC6-FB7AD78D2094}" type="sibTrans" cxnId="{8C546511-C0D5-43CF-BBF2-F8DBC0DD0855}">
      <dgm:prSet/>
      <dgm:spPr/>
      <dgm:t>
        <a:bodyPr/>
        <a:lstStyle/>
        <a:p>
          <a:endParaRPr lang="ru-RU" sz="11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BF929A5-73EA-4457-9DF4-720988BF7210}" type="pres">
      <dgm:prSet presAssocID="{C5599C3B-87F8-4C9C-9AD8-07F67F5F523D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054754-337E-4231-91C2-27D61107B142}" type="pres">
      <dgm:prSet presAssocID="{DFDC9B20-48EF-420F-97B0-2B82532FCC4A}" presName="root1" presStyleCnt="0"/>
      <dgm:spPr/>
    </dgm:pt>
    <dgm:pt modelId="{58D22CC1-F762-4AEB-B387-28DC5C30CEE5}" type="pres">
      <dgm:prSet presAssocID="{DFDC9B20-48EF-420F-97B0-2B82532FCC4A}" presName="LevelOneTextNode" presStyleLbl="node0" presStyleIdx="0" presStyleCnt="1" custScaleY="4416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1CA2037-115D-4A7F-A78B-A9C0A776F11B}" type="pres">
      <dgm:prSet presAssocID="{DFDC9B20-48EF-420F-97B0-2B82532FCC4A}" presName="level2hierChild" presStyleCnt="0"/>
      <dgm:spPr/>
    </dgm:pt>
    <dgm:pt modelId="{B37DDE93-AA7D-4821-96F6-11F4BEF1C697}" type="pres">
      <dgm:prSet presAssocID="{EF57D236-4DB3-4C8E-AD24-3DA501FC6924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57CBD196-BA47-4F17-8363-AA6F2602BFEE}" type="pres">
      <dgm:prSet presAssocID="{EF57D236-4DB3-4C8E-AD24-3DA501FC6924}" presName="connTx" presStyleLbl="parChTrans1D2" presStyleIdx="0" presStyleCnt="2"/>
      <dgm:spPr/>
      <dgm:t>
        <a:bodyPr/>
        <a:lstStyle/>
        <a:p>
          <a:endParaRPr lang="ru-RU"/>
        </a:p>
      </dgm:t>
    </dgm:pt>
    <dgm:pt modelId="{9A210B78-B458-49E1-8014-B49477E3B6D9}" type="pres">
      <dgm:prSet presAssocID="{950CFE92-A094-467B-9146-F326FB1AC607}" presName="root2" presStyleCnt="0"/>
      <dgm:spPr/>
    </dgm:pt>
    <dgm:pt modelId="{2E7DFFB9-EEBF-4D56-B10A-476EE4879232}" type="pres">
      <dgm:prSet presAssocID="{950CFE92-A094-467B-9146-F326FB1AC607}" presName="LevelTwoTextNode" presStyleLbl="node2" presStyleIdx="0" presStyleCnt="2" custScaleY="4416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F82E97D-3451-48F9-8952-E42D3C65DCA9}" type="pres">
      <dgm:prSet presAssocID="{950CFE92-A094-467B-9146-F326FB1AC607}" presName="level3hierChild" presStyleCnt="0"/>
      <dgm:spPr/>
    </dgm:pt>
    <dgm:pt modelId="{44166913-A449-411D-85D2-33F787BF7C02}" type="pres">
      <dgm:prSet presAssocID="{B57C351F-D7C6-4D4A-8D60-B162B7DD8A82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31471B47-174E-4796-ADB8-F5E32590CF8B}" type="pres">
      <dgm:prSet presAssocID="{B57C351F-D7C6-4D4A-8D60-B162B7DD8A82}" presName="connTx" presStyleLbl="parChTrans1D2" presStyleIdx="1" presStyleCnt="2"/>
      <dgm:spPr/>
      <dgm:t>
        <a:bodyPr/>
        <a:lstStyle/>
        <a:p>
          <a:endParaRPr lang="ru-RU"/>
        </a:p>
      </dgm:t>
    </dgm:pt>
    <dgm:pt modelId="{926100E4-2D2F-4F6F-ABD4-EC3F93D8BD7D}" type="pres">
      <dgm:prSet presAssocID="{7F99E0E3-8DF8-4688-800A-9DA86263FAE2}" presName="root2" presStyleCnt="0"/>
      <dgm:spPr/>
    </dgm:pt>
    <dgm:pt modelId="{1A25CAA5-49B3-4CCA-B556-FFE5BE13B2FE}" type="pres">
      <dgm:prSet presAssocID="{7F99E0E3-8DF8-4688-800A-9DA86263FAE2}" presName="LevelTwoTextNode" presStyleLbl="node2" presStyleIdx="1" presStyleCnt="2" custScaleY="4416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8F0B2C0-013F-49C7-B6D1-437DC7DC0742}" type="pres">
      <dgm:prSet presAssocID="{7F99E0E3-8DF8-4688-800A-9DA86263FAE2}" presName="level3hierChild" presStyleCnt="0"/>
      <dgm:spPr/>
    </dgm:pt>
  </dgm:ptLst>
  <dgm:cxnLst>
    <dgm:cxn modelId="{FDB5BB2C-2B8E-466D-9580-8BC4FFDF1587}" type="presOf" srcId="{7F99E0E3-8DF8-4688-800A-9DA86263FAE2}" destId="{1A25CAA5-49B3-4CCA-B556-FFE5BE13B2FE}" srcOrd="0" destOrd="0" presId="urn:microsoft.com/office/officeart/2005/8/layout/hierarchy2"/>
    <dgm:cxn modelId="{3BB4958F-F72E-47B5-A4FA-E095A6034689}" type="presOf" srcId="{DFDC9B20-48EF-420F-97B0-2B82532FCC4A}" destId="{58D22CC1-F762-4AEB-B387-28DC5C30CEE5}" srcOrd="0" destOrd="0" presId="urn:microsoft.com/office/officeart/2005/8/layout/hierarchy2"/>
    <dgm:cxn modelId="{1B748749-E9D8-4AD1-97C9-20DD8961C2EC}" srcId="{DFDC9B20-48EF-420F-97B0-2B82532FCC4A}" destId="{950CFE92-A094-467B-9146-F326FB1AC607}" srcOrd="0" destOrd="0" parTransId="{EF57D236-4DB3-4C8E-AD24-3DA501FC6924}" sibTransId="{55F666DC-339A-4AA5-A802-D5FB20693089}"/>
    <dgm:cxn modelId="{7FA5E058-829D-408F-9E06-A2B4A4B87FCC}" type="presOf" srcId="{950CFE92-A094-467B-9146-F326FB1AC607}" destId="{2E7DFFB9-EEBF-4D56-B10A-476EE4879232}" srcOrd="0" destOrd="0" presId="urn:microsoft.com/office/officeart/2005/8/layout/hierarchy2"/>
    <dgm:cxn modelId="{6EA0BF7A-9E29-4C0B-A753-A3B53431636C}" type="presOf" srcId="{EF57D236-4DB3-4C8E-AD24-3DA501FC6924}" destId="{57CBD196-BA47-4F17-8363-AA6F2602BFEE}" srcOrd="1" destOrd="0" presId="urn:microsoft.com/office/officeart/2005/8/layout/hierarchy2"/>
    <dgm:cxn modelId="{77BFD720-B28A-43FE-9704-4EAA950258BC}" srcId="{C5599C3B-87F8-4C9C-9AD8-07F67F5F523D}" destId="{DFDC9B20-48EF-420F-97B0-2B82532FCC4A}" srcOrd="0" destOrd="0" parTransId="{FAD03637-7917-4EAF-AB52-50B6A21EAAE4}" sibTransId="{C7E7C36E-58D5-4E3E-99BA-CBBCB3CCE968}"/>
    <dgm:cxn modelId="{457D7FC2-94BC-46B3-B694-FC795DFF2E7E}" type="presOf" srcId="{B57C351F-D7C6-4D4A-8D60-B162B7DD8A82}" destId="{31471B47-174E-4796-ADB8-F5E32590CF8B}" srcOrd="1" destOrd="0" presId="urn:microsoft.com/office/officeart/2005/8/layout/hierarchy2"/>
    <dgm:cxn modelId="{8C546511-C0D5-43CF-BBF2-F8DBC0DD0855}" srcId="{DFDC9B20-48EF-420F-97B0-2B82532FCC4A}" destId="{7F99E0E3-8DF8-4688-800A-9DA86263FAE2}" srcOrd="1" destOrd="0" parTransId="{B57C351F-D7C6-4D4A-8D60-B162B7DD8A82}" sibTransId="{AD315D37-676E-4068-AEC6-FB7AD78D2094}"/>
    <dgm:cxn modelId="{38BFBAAA-3FC4-400E-9547-532DF5DFA15E}" type="presOf" srcId="{EF57D236-4DB3-4C8E-AD24-3DA501FC6924}" destId="{B37DDE93-AA7D-4821-96F6-11F4BEF1C697}" srcOrd="0" destOrd="0" presId="urn:microsoft.com/office/officeart/2005/8/layout/hierarchy2"/>
    <dgm:cxn modelId="{74CE8C4F-C1F7-4979-902F-24701108A7DD}" type="presOf" srcId="{C5599C3B-87F8-4C9C-9AD8-07F67F5F523D}" destId="{1BF929A5-73EA-4457-9DF4-720988BF7210}" srcOrd="0" destOrd="0" presId="urn:microsoft.com/office/officeart/2005/8/layout/hierarchy2"/>
    <dgm:cxn modelId="{A10CB0D7-C587-4060-B890-0EE957C8F85C}" type="presOf" srcId="{B57C351F-D7C6-4D4A-8D60-B162B7DD8A82}" destId="{44166913-A449-411D-85D2-33F787BF7C02}" srcOrd="0" destOrd="0" presId="urn:microsoft.com/office/officeart/2005/8/layout/hierarchy2"/>
    <dgm:cxn modelId="{214FF0E6-174B-4DDD-85D4-87B7714F169B}" type="presParOf" srcId="{1BF929A5-73EA-4457-9DF4-720988BF7210}" destId="{09054754-337E-4231-91C2-27D61107B142}" srcOrd="0" destOrd="0" presId="urn:microsoft.com/office/officeart/2005/8/layout/hierarchy2"/>
    <dgm:cxn modelId="{C3FCFF65-1A96-4916-935E-D845B32C40B1}" type="presParOf" srcId="{09054754-337E-4231-91C2-27D61107B142}" destId="{58D22CC1-F762-4AEB-B387-28DC5C30CEE5}" srcOrd="0" destOrd="0" presId="urn:microsoft.com/office/officeart/2005/8/layout/hierarchy2"/>
    <dgm:cxn modelId="{171A2CA7-E7DC-48AB-914A-92DCF88A3AE3}" type="presParOf" srcId="{09054754-337E-4231-91C2-27D61107B142}" destId="{D1CA2037-115D-4A7F-A78B-A9C0A776F11B}" srcOrd="1" destOrd="0" presId="urn:microsoft.com/office/officeart/2005/8/layout/hierarchy2"/>
    <dgm:cxn modelId="{29055F35-EB29-49A2-885B-FC78712C81BA}" type="presParOf" srcId="{D1CA2037-115D-4A7F-A78B-A9C0A776F11B}" destId="{B37DDE93-AA7D-4821-96F6-11F4BEF1C697}" srcOrd="0" destOrd="0" presId="urn:microsoft.com/office/officeart/2005/8/layout/hierarchy2"/>
    <dgm:cxn modelId="{3C678A79-413B-473A-BA63-00B0049CF5F8}" type="presParOf" srcId="{B37DDE93-AA7D-4821-96F6-11F4BEF1C697}" destId="{57CBD196-BA47-4F17-8363-AA6F2602BFEE}" srcOrd="0" destOrd="0" presId="urn:microsoft.com/office/officeart/2005/8/layout/hierarchy2"/>
    <dgm:cxn modelId="{BFCF182C-5BA5-446A-90F0-3E219B5FEE02}" type="presParOf" srcId="{D1CA2037-115D-4A7F-A78B-A9C0A776F11B}" destId="{9A210B78-B458-49E1-8014-B49477E3B6D9}" srcOrd="1" destOrd="0" presId="urn:microsoft.com/office/officeart/2005/8/layout/hierarchy2"/>
    <dgm:cxn modelId="{474B3037-03D6-4B69-B92A-C94B17EE2A2B}" type="presParOf" srcId="{9A210B78-B458-49E1-8014-B49477E3B6D9}" destId="{2E7DFFB9-EEBF-4D56-B10A-476EE4879232}" srcOrd="0" destOrd="0" presId="urn:microsoft.com/office/officeart/2005/8/layout/hierarchy2"/>
    <dgm:cxn modelId="{10584CD3-F508-4740-A123-23CB9170C423}" type="presParOf" srcId="{9A210B78-B458-49E1-8014-B49477E3B6D9}" destId="{DF82E97D-3451-48F9-8952-E42D3C65DCA9}" srcOrd="1" destOrd="0" presId="urn:microsoft.com/office/officeart/2005/8/layout/hierarchy2"/>
    <dgm:cxn modelId="{CE24B572-B9B7-42A7-B831-BACE28B57FCC}" type="presParOf" srcId="{D1CA2037-115D-4A7F-A78B-A9C0A776F11B}" destId="{44166913-A449-411D-85D2-33F787BF7C02}" srcOrd="2" destOrd="0" presId="urn:microsoft.com/office/officeart/2005/8/layout/hierarchy2"/>
    <dgm:cxn modelId="{F16FDFA2-212C-491B-B056-565C513FB062}" type="presParOf" srcId="{44166913-A449-411D-85D2-33F787BF7C02}" destId="{31471B47-174E-4796-ADB8-F5E32590CF8B}" srcOrd="0" destOrd="0" presId="urn:microsoft.com/office/officeart/2005/8/layout/hierarchy2"/>
    <dgm:cxn modelId="{A88A8082-EC5D-474F-BF15-165807A03B7E}" type="presParOf" srcId="{D1CA2037-115D-4A7F-A78B-A9C0A776F11B}" destId="{926100E4-2D2F-4F6F-ABD4-EC3F93D8BD7D}" srcOrd="3" destOrd="0" presId="urn:microsoft.com/office/officeart/2005/8/layout/hierarchy2"/>
    <dgm:cxn modelId="{BEEF9DAA-D91D-4FB7-A318-4BA633D8F4BD}" type="presParOf" srcId="{926100E4-2D2F-4F6F-ABD4-EC3F93D8BD7D}" destId="{1A25CAA5-49B3-4CCA-B556-FFE5BE13B2FE}" srcOrd="0" destOrd="0" presId="urn:microsoft.com/office/officeart/2005/8/layout/hierarchy2"/>
    <dgm:cxn modelId="{495FA0B6-C130-4EBF-A62D-0AA764C00E5C}" type="presParOf" srcId="{926100E4-2D2F-4F6F-ABD4-EC3F93D8BD7D}" destId="{98F0B2C0-013F-49C7-B6D1-437DC7DC0742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3829AE-DEA9-411A-9442-E135140D5F8E}">
      <dsp:nvSpPr>
        <dsp:cNvPr id="0" name=""/>
        <dsp:cNvSpPr/>
      </dsp:nvSpPr>
      <dsp:spPr>
        <a:xfrm>
          <a:off x="0" y="1670"/>
          <a:ext cx="5399995" cy="5804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accent2">
                  <a:lumMod val="75000"/>
                </a:schemeClr>
              </a:solidFill>
              <a:latin typeface="+mj-lt"/>
              <a:cs typeface="Times New Roman" pitchFamily="18" charset="0"/>
            </a:rPr>
            <a:t>ІКТ-компетентність педагога</a:t>
          </a:r>
          <a:endParaRPr lang="ru-RU" sz="2800" b="1" kern="1200" dirty="0">
            <a:solidFill>
              <a:schemeClr val="accent2">
                <a:lumMod val="75000"/>
              </a:schemeClr>
            </a:solidFill>
            <a:latin typeface="+mj-lt"/>
            <a:cs typeface="Times New Roman" pitchFamily="18" charset="0"/>
          </a:endParaRPr>
        </a:p>
      </dsp:txBody>
      <dsp:txXfrm>
        <a:off x="17000" y="18670"/>
        <a:ext cx="5365995" cy="546433"/>
      </dsp:txXfrm>
    </dsp:sp>
    <dsp:sp modelId="{441D4437-7CC1-4CC9-93A9-20E807AC2636}">
      <dsp:nvSpPr>
        <dsp:cNvPr id="0" name=""/>
        <dsp:cNvSpPr/>
      </dsp:nvSpPr>
      <dsp:spPr>
        <a:xfrm>
          <a:off x="539999" y="582104"/>
          <a:ext cx="557262" cy="4218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1888"/>
              </a:lnTo>
              <a:lnTo>
                <a:pt x="557262" y="421888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7E3961-8E6C-4D7E-BBBC-A04DAB212AD6}">
      <dsp:nvSpPr>
        <dsp:cNvPr id="0" name=""/>
        <dsp:cNvSpPr/>
      </dsp:nvSpPr>
      <dsp:spPr>
        <a:xfrm>
          <a:off x="1097262" y="713775"/>
          <a:ext cx="5400002" cy="580433"/>
        </a:xfrm>
        <a:prstGeom prst="roundRect">
          <a:avLst>
            <a:gd name="adj" fmla="val 10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2">
                  <a:lumMod val="10000"/>
                </a:schemeClr>
              </a:solidFill>
              <a:latin typeface="+mj-lt"/>
              <a:cs typeface="Times New Roman" pitchFamily="18" charset="0"/>
            </a:rPr>
            <a:t>Ціннісно-мотиваційний компонент</a:t>
          </a:r>
          <a:endParaRPr lang="ru-RU" sz="2400" b="1" kern="1200" dirty="0">
            <a:solidFill>
              <a:schemeClr val="bg2">
                <a:lumMod val="10000"/>
              </a:schemeClr>
            </a:solidFill>
            <a:latin typeface="+mj-lt"/>
            <a:cs typeface="Times New Roman" pitchFamily="18" charset="0"/>
          </a:endParaRPr>
        </a:p>
      </dsp:txBody>
      <dsp:txXfrm>
        <a:off x="1114262" y="730775"/>
        <a:ext cx="5366002" cy="546433"/>
      </dsp:txXfrm>
    </dsp:sp>
    <dsp:sp modelId="{E0A95EF2-12B6-4F62-BF54-668BBB19E176}">
      <dsp:nvSpPr>
        <dsp:cNvPr id="0" name=""/>
        <dsp:cNvSpPr/>
      </dsp:nvSpPr>
      <dsp:spPr>
        <a:xfrm>
          <a:off x="539999" y="582104"/>
          <a:ext cx="1463575" cy="11339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33987"/>
              </a:lnTo>
              <a:lnTo>
                <a:pt x="1463575" y="1133987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411D7E-D111-4969-B21F-1F2F43EE14CB}">
      <dsp:nvSpPr>
        <dsp:cNvPr id="0" name=""/>
        <dsp:cNvSpPr/>
      </dsp:nvSpPr>
      <dsp:spPr>
        <a:xfrm>
          <a:off x="2003574" y="1425874"/>
          <a:ext cx="5400002" cy="580433"/>
        </a:xfrm>
        <a:prstGeom prst="roundRect">
          <a:avLst>
            <a:gd name="adj" fmla="val 10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2">
                  <a:lumMod val="10000"/>
                </a:schemeClr>
              </a:solidFill>
              <a:latin typeface="+mj-lt"/>
              <a:cs typeface="Times New Roman" pitchFamily="18" charset="0"/>
            </a:rPr>
            <a:t>Діяльнісний компонент</a:t>
          </a:r>
          <a:endParaRPr lang="ru-RU" sz="2400" b="1" kern="1200" dirty="0">
            <a:solidFill>
              <a:schemeClr val="bg2">
                <a:lumMod val="10000"/>
              </a:schemeClr>
            </a:solidFill>
            <a:latin typeface="+mj-lt"/>
            <a:cs typeface="Times New Roman" pitchFamily="18" charset="0"/>
          </a:endParaRPr>
        </a:p>
      </dsp:txBody>
      <dsp:txXfrm>
        <a:off x="2020574" y="1442874"/>
        <a:ext cx="5366002" cy="546433"/>
      </dsp:txXfrm>
    </dsp:sp>
    <dsp:sp modelId="{4247F34E-380D-4F6F-A4F2-8E61226D9416}">
      <dsp:nvSpPr>
        <dsp:cNvPr id="0" name=""/>
        <dsp:cNvSpPr/>
      </dsp:nvSpPr>
      <dsp:spPr>
        <a:xfrm>
          <a:off x="539999" y="582104"/>
          <a:ext cx="2369897" cy="18460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46092"/>
              </a:lnTo>
              <a:lnTo>
                <a:pt x="2369897" y="1846092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4C3B8A-3401-40F8-BDBF-A0A14B1023D5}">
      <dsp:nvSpPr>
        <dsp:cNvPr id="0" name=""/>
        <dsp:cNvSpPr/>
      </dsp:nvSpPr>
      <dsp:spPr>
        <a:xfrm>
          <a:off x="2909896" y="2137979"/>
          <a:ext cx="5400002" cy="580433"/>
        </a:xfrm>
        <a:prstGeom prst="roundRect">
          <a:avLst>
            <a:gd name="adj" fmla="val 10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>
              <a:solidFill>
                <a:schemeClr val="bg2">
                  <a:lumMod val="10000"/>
                </a:schemeClr>
              </a:solidFill>
              <a:latin typeface="+mj-lt"/>
              <a:cs typeface="Times New Roman" pitchFamily="18" charset="0"/>
            </a:rPr>
            <a:t>Когнітивний компонент</a:t>
          </a:r>
          <a:endParaRPr lang="ru-RU" sz="2400" b="1" kern="1200">
            <a:solidFill>
              <a:schemeClr val="bg2">
                <a:lumMod val="10000"/>
              </a:schemeClr>
            </a:solidFill>
            <a:latin typeface="+mj-lt"/>
            <a:cs typeface="Times New Roman" pitchFamily="18" charset="0"/>
          </a:endParaRPr>
        </a:p>
      </dsp:txBody>
      <dsp:txXfrm>
        <a:off x="2926896" y="2154979"/>
        <a:ext cx="5366002" cy="546433"/>
      </dsp:txXfrm>
    </dsp:sp>
    <dsp:sp modelId="{B6F4432A-5A3D-4026-9958-6A67FA532D5F}">
      <dsp:nvSpPr>
        <dsp:cNvPr id="0" name=""/>
        <dsp:cNvSpPr/>
      </dsp:nvSpPr>
      <dsp:spPr>
        <a:xfrm>
          <a:off x="539999" y="582104"/>
          <a:ext cx="3346937" cy="25581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58197"/>
              </a:lnTo>
              <a:lnTo>
                <a:pt x="3346937" y="2558197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3A0208-8BFC-4224-A2F8-59F032F0B6B7}">
      <dsp:nvSpPr>
        <dsp:cNvPr id="0" name=""/>
        <dsp:cNvSpPr/>
      </dsp:nvSpPr>
      <dsp:spPr>
        <a:xfrm>
          <a:off x="3886937" y="2850085"/>
          <a:ext cx="5400002" cy="580433"/>
        </a:xfrm>
        <a:prstGeom prst="roundRect">
          <a:avLst>
            <a:gd name="adj" fmla="val 10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>
              <a:solidFill>
                <a:schemeClr val="bg2">
                  <a:lumMod val="10000"/>
                </a:schemeClr>
              </a:solidFill>
              <a:latin typeface="+mj-lt"/>
              <a:cs typeface="Times New Roman" pitchFamily="18" charset="0"/>
            </a:rPr>
            <a:t>Рефлексійний компонент</a:t>
          </a:r>
          <a:endParaRPr lang="ru-RU" sz="2400" b="1" kern="1200">
            <a:solidFill>
              <a:schemeClr val="bg2">
                <a:lumMod val="10000"/>
              </a:schemeClr>
            </a:solidFill>
            <a:latin typeface="+mj-lt"/>
            <a:cs typeface="Times New Roman" pitchFamily="18" charset="0"/>
          </a:endParaRPr>
        </a:p>
      </dsp:txBody>
      <dsp:txXfrm>
        <a:off x="3903937" y="2867085"/>
        <a:ext cx="5366002" cy="54643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D22CC1-F762-4AEB-B387-28DC5C30CEE5}">
      <dsp:nvSpPr>
        <dsp:cNvPr id="0" name=""/>
        <dsp:cNvSpPr/>
      </dsp:nvSpPr>
      <dsp:spPr>
        <a:xfrm>
          <a:off x="555" y="534804"/>
          <a:ext cx="3244012" cy="71634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Діяльнісний компонент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536" y="555785"/>
        <a:ext cx="3202050" cy="674380"/>
      </dsp:txXfrm>
    </dsp:sp>
    <dsp:sp modelId="{B37DDE93-AA7D-4821-96F6-11F4BEF1C697}">
      <dsp:nvSpPr>
        <dsp:cNvPr id="0" name=""/>
        <dsp:cNvSpPr/>
      </dsp:nvSpPr>
      <dsp:spPr>
        <a:xfrm rot="20382412">
          <a:off x="3201632" y="571326"/>
          <a:ext cx="1383476" cy="163476"/>
        </a:xfrm>
        <a:custGeom>
          <a:avLst/>
          <a:gdLst/>
          <a:ahLst/>
          <a:cxnLst/>
          <a:rect l="0" t="0" r="0" b="0"/>
          <a:pathLst>
            <a:path>
              <a:moveTo>
                <a:pt x="0" y="81738"/>
              </a:moveTo>
              <a:lnTo>
                <a:pt x="1383476" y="81738"/>
              </a:lnTo>
            </a:path>
          </a:pathLst>
        </a:custGeom>
        <a:noFill/>
        <a:ln w="25400" cap="flat" cmpd="sng" algn="ctr">
          <a:solidFill>
            <a:schemeClr val="accen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858784" y="618477"/>
        <a:ext cx="69173" cy="69173"/>
      </dsp:txXfrm>
    </dsp:sp>
    <dsp:sp modelId="{2E7DFFB9-EEBF-4D56-B10A-476EE4879232}">
      <dsp:nvSpPr>
        <dsp:cNvPr id="0" name=""/>
        <dsp:cNvSpPr/>
      </dsp:nvSpPr>
      <dsp:spPr>
        <a:xfrm>
          <a:off x="4542173" y="54982"/>
          <a:ext cx="3244012" cy="71634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Базовий рівень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563154" y="75963"/>
        <a:ext cx="3202050" cy="674380"/>
      </dsp:txXfrm>
    </dsp:sp>
    <dsp:sp modelId="{44166913-A449-411D-85D2-33F787BF7C02}">
      <dsp:nvSpPr>
        <dsp:cNvPr id="0" name=""/>
        <dsp:cNvSpPr/>
      </dsp:nvSpPr>
      <dsp:spPr>
        <a:xfrm rot="1217588">
          <a:off x="3201632" y="1051148"/>
          <a:ext cx="1383476" cy="163476"/>
        </a:xfrm>
        <a:custGeom>
          <a:avLst/>
          <a:gdLst/>
          <a:ahLst/>
          <a:cxnLst/>
          <a:rect l="0" t="0" r="0" b="0"/>
          <a:pathLst>
            <a:path>
              <a:moveTo>
                <a:pt x="0" y="81738"/>
              </a:moveTo>
              <a:lnTo>
                <a:pt x="1383476" y="81738"/>
              </a:lnTo>
            </a:path>
          </a:pathLst>
        </a:custGeom>
        <a:noFill/>
        <a:ln w="25400" cap="flat" cmpd="sng" algn="ctr">
          <a:solidFill>
            <a:schemeClr val="accen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858784" y="1098299"/>
        <a:ext cx="69173" cy="69173"/>
      </dsp:txXfrm>
    </dsp:sp>
    <dsp:sp modelId="{1A25CAA5-49B3-4CCA-B556-FFE5BE13B2FE}">
      <dsp:nvSpPr>
        <dsp:cNvPr id="0" name=""/>
        <dsp:cNvSpPr/>
      </dsp:nvSpPr>
      <dsp:spPr>
        <a:xfrm>
          <a:off x="4542173" y="1014625"/>
          <a:ext cx="3244012" cy="71634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Предметно-орієнтований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563154" y="1035606"/>
        <a:ext cx="3202050" cy="6743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6A83D-1746-4DCF-92F9-2651C82B188A}" type="datetimeFigureOut">
              <a:rPr lang="ru-RU" smtClean="0"/>
              <a:pPr/>
              <a:t>13.03.2014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BBB48B-F911-46AB-8FCB-922F728E37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3763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28C0DA-E5A4-4D2E-9940-2E53D1275846}" type="datetimeFigureOut">
              <a:rPr lang="ru-RU" smtClean="0"/>
              <a:pPr/>
              <a:t>13.03.2014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B296AF-C8B0-4419-8C8E-3D189B37CE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3902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B296AF-C8B0-4419-8C8E-3D189B37CEEF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A2173-4D4D-4BE3-9083-5129D1B3A5F4}" type="datetime1">
              <a:rPr lang="ru-RU" smtClean="0"/>
              <a:pPr/>
              <a:t>13.03.2014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Упорядник: Волочаєва Л.А.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B4A86-3256-42ED-847E-B3AE18C9AA93}" type="datetime1">
              <a:rPr lang="ru-RU" smtClean="0"/>
              <a:pPr/>
              <a:t>13.03.2014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Упорядник: Волочаєва Л.А.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A1E02-386E-4B1A-99F9-B32729AA5FB3}" type="datetime1">
              <a:rPr lang="ru-RU" smtClean="0"/>
              <a:pPr/>
              <a:t>13.03.2014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Упорядник: Волочаєва Л.А.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69716-0812-4B3F-A4A6-B09AA4C49383}" type="datetime1">
              <a:rPr lang="ru-RU" smtClean="0"/>
              <a:pPr/>
              <a:t>13.03.2014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Упорядник: Волочаєва Л.А.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17466-90EA-4008-83C2-C46E5352AED3}" type="datetime1">
              <a:rPr lang="ru-RU" smtClean="0"/>
              <a:pPr/>
              <a:t>13.03.2014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Упорядник: Волочаєва Л.А.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6EF1C-98E9-48D6-9682-6C7FADFB4F88}" type="datetime1">
              <a:rPr lang="ru-RU" smtClean="0"/>
              <a:pPr/>
              <a:t>13.03.2014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Упорядник: Волочаєва Л.А.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EDF5A-5DF2-4E13-B081-577119DF2643}" type="datetime1">
              <a:rPr lang="ru-RU" smtClean="0"/>
              <a:pPr/>
              <a:t>13.03.2014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Упорядник: Волочаєва Л.А.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375D2-BD6C-4CF2-B4BA-D5B23A44E4A1}" type="datetime1">
              <a:rPr lang="ru-RU" smtClean="0"/>
              <a:pPr/>
              <a:t>13.03.2014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Упорядник: Волочаєва Л.А.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F1D69-BF8D-4578-AE38-AD55314A2E1B}" type="datetime1">
              <a:rPr lang="ru-RU" smtClean="0"/>
              <a:pPr/>
              <a:t>13.03.2014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Упорядник: Волочаєва Л.А.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E609A-552E-42FA-9504-E91CABFDEF2C}" type="datetime1">
              <a:rPr lang="ru-RU" smtClean="0"/>
              <a:pPr/>
              <a:t>13.03.2014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Упорядник: Волочаєва Л.А.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48C26-87AE-48CE-9C49-9C8CCCE2AEC8}" type="datetime1">
              <a:rPr lang="ru-RU" smtClean="0"/>
              <a:pPr/>
              <a:t>13.03.2014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Упорядник: Волочаєва Л.А.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9000">
              <a:schemeClr val="bg2">
                <a:tint val="80000"/>
                <a:satMod val="300000"/>
                <a:alpha val="0"/>
              </a:schemeClr>
            </a:gs>
            <a:gs pos="100000">
              <a:schemeClr val="bg2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490DDA-8752-4BB3-AF1E-278B3A18ECAD}" type="datetime1">
              <a:rPr lang="ru-RU" smtClean="0"/>
              <a:pPr/>
              <a:t>13.03.2014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Упорядник: Волочаєва Л.А.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NUL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NUL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NUL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NUL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0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595282" y="2530479"/>
            <a:ext cx="8420100" cy="1684339"/>
          </a:xfrm>
        </p:spPr>
        <p:txBody>
          <a:bodyPr>
            <a:prstTxWarp prst="textPlain">
              <a:avLst/>
            </a:prstTxWarp>
            <a:noAutofit/>
          </a:bodyPr>
          <a:lstStyle/>
          <a:p>
            <a:pPr lvl="0"/>
            <a:r>
              <a:rPr lang="ru-RU" sz="2000" b="1" kern="10" dirty="0" smtClean="0">
                <a:ln w="1905"/>
                <a:solidFill>
                  <a:schemeClr val="bg2">
                    <a:lumMod val="25000"/>
                  </a:schemeClr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latin typeface="Times New Roman"/>
                <a:cs typeface="Times New Roman"/>
              </a:rPr>
              <a:t>ІНФОРМАЦІЙНО-КОМУНІКАЦІЙНІ  ТЕХНОЛОГІЇ  В  ОСВІТІ:</a:t>
            </a:r>
            <a:br>
              <a:rPr lang="ru-RU" sz="2000" b="1" kern="10" dirty="0" smtClean="0">
                <a:ln w="1905"/>
                <a:solidFill>
                  <a:schemeClr val="bg2">
                    <a:lumMod val="25000"/>
                  </a:schemeClr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latin typeface="Times New Roman"/>
                <a:cs typeface="Times New Roman"/>
              </a:rPr>
            </a:br>
            <a:r>
              <a:rPr lang="ru-RU" sz="2000" b="1" kern="10" dirty="0" smtClean="0">
                <a:ln w="1905"/>
                <a:solidFill>
                  <a:schemeClr val="bg2">
                    <a:lumMod val="25000"/>
                  </a:schemeClr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latin typeface="Times New Roman"/>
                <a:cs typeface="Times New Roman"/>
              </a:rPr>
              <a:t>ПІДВИЩУЄМО  ПРОФЕСІЙНУ  МАЙСТЕРНІСТЬ  - </a:t>
            </a:r>
            <a:br>
              <a:rPr lang="ru-RU" sz="2000" b="1" kern="10" dirty="0" smtClean="0">
                <a:ln w="1905"/>
                <a:solidFill>
                  <a:schemeClr val="bg2">
                    <a:lumMod val="25000"/>
                  </a:schemeClr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latin typeface="Times New Roman"/>
                <a:cs typeface="Times New Roman"/>
              </a:rPr>
            </a:br>
            <a:r>
              <a:rPr lang="ru-RU" sz="2000" b="1" kern="10" dirty="0" smtClean="0">
                <a:ln w="1905"/>
                <a:solidFill>
                  <a:schemeClr val="bg2">
                    <a:lumMod val="25000"/>
                  </a:schemeClr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latin typeface="Times New Roman"/>
                <a:cs typeface="Times New Roman"/>
              </a:rPr>
              <a:t>ПІДВИЩУЄМО  ЕФЕКТИВНІСТЬ  НАВЧАННЯ!</a:t>
            </a:r>
            <a:endParaRPr lang="ru-RU" sz="2000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309530" y="4357694"/>
            <a:ext cx="9286940" cy="1752600"/>
          </a:xfrm>
        </p:spPr>
        <p:txBody>
          <a:bodyPr>
            <a:noAutofit/>
          </a:bodyPr>
          <a:lstStyle/>
          <a:p>
            <a:pPr marL="2865438" lvl="0">
              <a:defRPr/>
            </a:pPr>
            <a:r>
              <a:rPr lang="uk-UA" sz="1600" b="1" i="1" dirty="0" smtClean="0">
                <a:solidFill>
                  <a:schemeClr val="accent2">
                    <a:lumMod val="75000"/>
                  </a:schemeClr>
                </a:solidFill>
              </a:rPr>
              <a:t>Районний  семінар-практикум </a:t>
            </a:r>
          </a:p>
          <a:p>
            <a:pPr marL="2865438" lvl="0">
              <a:defRPr/>
            </a:pPr>
            <a:r>
              <a:rPr lang="uk-UA" sz="1600" b="1" i="1" dirty="0" smtClean="0">
                <a:solidFill>
                  <a:schemeClr val="accent2">
                    <a:lumMod val="75000"/>
                  </a:schemeClr>
                </a:solidFill>
              </a:rPr>
              <a:t>заступників директорів з навчально-виховної роботи</a:t>
            </a:r>
            <a:endParaRPr lang="ru-RU" sz="16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865438" lvl="0">
              <a:defRPr/>
            </a:pPr>
            <a:r>
              <a:rPr lang="uk-UA" sz="1600" b="1" i="1" dirty="0" smtClean="0">
                <a:solidFill>
                  <a:schemeClr val="accent2">
                    <a:lumMod val="75000"/>
                  </a:schemeClr>
                </a:solidFill>
              </a:rPr>
              <a:t>загальноосвітніх навчальних закладів Тростянецького району</a:t>
            </a:r>
            <a:endParaRPr lang="ru-RU" sz="16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lvl="0">
              <a:defRPr/>
            </a:pPr>
            <a:endParaRPr lang="uk-UA" sz="1000" dirty="0" smtClean="0">
              <a:solidFill>
                <a:schemeClr val="bg2">
                  <a:lumMod val="10000"/>
                </a:schemeClr>
              </a:solidFill>
            </a:endParaRPr>
          </a:p>
          <a:p>
            <a:pPr lvl="0" algn="l">
              <a:defRPr/>
            </a:pPr>
            <a:r>
              <a:rPr lang="uk-UA" sz="1600" dirty="0" smtClean="0">
                <a:solidFill>
                  <a:schemeClr val="bg2">
                    <a:lumMod val="10000"/>
                  </a:schemeClr>
                </a:solidFill>
              </a:rPr>
              <a:t>Базовий заклад: </a:t>
            </a:r>
          </a:p>
          <a:p>
            <a:pPr lvl="0" algn="l">
              <a:defRPr/>
            </a:pPr>
            <a:r>
              <a:rPr lang="uk-UA" sz="1600" dirty="0" smtClean="0">
                <a:solidFill>
                  <a:schemeClr val="bg2">
                    <a:lumMod val="10000"/>
                  </a:schemeClr>
                </a:solidFill>
              </a:rPr>
              <a:t>Буймерська загальноосвітня школа І-ІІІ ступенів </a:t>
            </a:r>
          </a:p>
          <a:p>
            <a:pPr lvl="0" algn="l">
              <a:defRPr/>
            </a:pPr>
            <a:r>
              <a:rPr lang="uk-UA" sz="1600" dirty="0" smtClean="0">
                <a:solidFill>
                  <a:schemeClr val="bg2">
                    <a:lumMod val="10000"/>
                  </a:schemeClr>
                </a:solidFill>
              </a:rPr>
              <a:t>Тростянецької районної ради</a:t>
            </a:r>
            <a:endParaRPr lang="uk-UA" sz="1600" b="1" i="1" dirty="0" smtClean="0">
              <a:solidFill>
                <a:schemeClr val="bg2">
                  <a:lumMod val="10000"/>
                </a:schemeClr>
              </a:solidFill>
            </a:endParaRPr>
          </a:p>
          <a:p>
            <a:pPr lvl="0" algn="r">
              <a:defRPr/>
            </a:pPr>
            <a:r>
              <a:rPr lang="uk-UA" sz="1600" b="1" i="1" dirty="0" smtClean="0">
                <a:solidFill>
                  <a:schemeClr val="bg2">
                    <a:lumMod val="10000"/>
                  </a:schemeClr>
                </a:solidFill>
              </a:rPr>
              <a:t>12 березня 2014 року</a:t>
            </a:r>
            <a:endParaRPr lang="ru-RU" sz="1600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28596" y="2500306"/>
            <a:ext cx="8501122" cy="1571636"/>
          </a:xfrm>
          <a:prstGeom prst="rect">
            <a:avLst/>
          </a:prstGeom>
        </p:spPr>
        <p:txBody>
          <a:bodyPr vert="horz" lIns="91440" tIns="45720" rIns="91440" bIns="45720" numCol="1" rtlCol="0" anchor="ctr">
            <a:prstTxWarp prst="textPlain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>
              <a:ln w="1905"/>
              <a:solidFill>
                <a:schemeClr val="bg2">
                  <a:lumMod val="25000"/>
                </a:schemeClr>
              </a:solidFill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85720" y="4214818"/>
            <a:ext cx="8572560" cy="1752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WordArt 2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6105525" cy="1619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3600" b="1" kern="10" spc="0" dirty="0">
              <a:ln w="9525">
                <a:noFill/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/>
              <a:cs typeface="Times New Roman"/>
            </a:endParaRPr>
          </a:p>
        </p:txBody>
      </p:sp>
      <p:pic>
        <p:nvPicPr>
          <p:cNvPr id="12" name="Рисунок 11" descr="6180fd2b0b7f591cb8ecd4def4b1ebc9-business-presentati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412" y="142852"/>
            <a:ext cx="3309934" cy="20962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\\Metodist\Спільний\Волочаєва Л.А\3Д\Копия лого.png"/>
          <p:cNvPicPr/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54" y="142852"/>
            <a:ext cx="3381396" cy="10993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913443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38620" y="214290"/>
            <a:ext cx="5419704" cy="1470025"/>
          </a:xfrm>
        </p:spPr>
        <p:txBody>
          <a:bodyPr>
            <a:noAutofit/>
          </a:bodyPr>
          <a:lstStyle/>
          <a:p>
            <a:r>
              <a:rPr lang="uk-UA" sz="3600" dirty="0" smtClean="0"/>
              <a:t>СТРУКТУРА </a:t>
            </a:r>
            <a:br>
              <a:rPr lang="uk-UA" sz="3600" dirty="0" smtClean="0"/>
            </a:br>
            <a:r>
              <a:rPr lang="uk-UA" sz="3600" dirty="0" smtClean="0"/>
              <a:t>ІКТ-КОМПЕТЕНТНОСТІ ПЕДАГОГА</a:t>
            </a:r>
            <a:endParaRPr lang="ru-RU" sz="3600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666720" y="2357430"/>
            <a:ext cx="8786874" cy="3071834"/>
          </a:xfrm>
        </p:spPr>
        <p:txBody>
          <a:bodyPr>
            <a:noAutofit/>
          </a:bodyPr>
          <a:lstStyle/>
          <a:p>
            <a:pPr algn="just"/>
            <a:r>
              <a:rPr lang="uk-UA" sz="2000" b="1" dirty="0" smtClean="0">
                <a:solidFill>
                  <a:schemeClr val="accent2">
                    <a:lumMod val="75000"/>
                  </a:schemeClr>
                </a:solidFill>
              </a:rPr>
              <a:t>Діяльнісний компонент:</a:t>
            </a:r>
          </a:p>
          <a:p>
            <a:pPr marL="354013" indent="-354013" algn="just">
              <a:buFont typeface="Wingdings" pitchFamily="2" charset="2"/>
              <a:buChar char="Ø"/>
            </a:pPr>
            <a:r>
              <a:rPr lang="uk-UA" sz="2000" dirty="0" smtClean="0">
                <a:solidFill>
                  <a:schemeClr val="bg2">
                    <a:lumMod val="10000"/>
                  </a:schemeClr>
                </a:solidFill>
              </a:rPr>
              <a:t>активне застосування інформаційних технологій і комп'ютера в професійній діяльності як засобів пізнання і розвитку ІКТ-компетентності, самовдосконалення і творчості, а також виховання подібних якостей у своїх учнів;</a:t>
            </a:r>
          </a:p>
          <a:p>
            <a:pPr marL="354013" indent="-354013" algn="just">
              <a:buFont typeface="Wingdings" pitchFamily="2" charset="2"/>
              <a:buChar char="Ø"/>
            </a:pPr>
            <a:r>
              <a:rPr lang="uk-UA" sz="2000" dirty="0" smtClean="0">
                <a:solidFill>
                  <a:schemeClr val="bg2">
                    <a:lumMod val="10000"/>
                  </a:schemeClr>
                </a:solidFill>
              </a:rPr>
              <a:t>вміння встановлювати міжособистісні зв'язки, вибирати оптимальний стиль спілкування в різних ситуаціях, опановувати засобами вербального і невербального спілкування. </a:t>
            </a:r>
            <a:endParaRPr lang="ru-RU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6" name="Рисунок 5" descr="torgi1.jpg"/>
          <p:cNvPicPr>
            <a:picLocks noChangeAspect="1"/>
          </p:cNvPicPr>
          <p:nvPr/>
        </p:nvPicPr>
        <p:blipFill>
          <a:blip r:embed="rId2"/>
          <a:srcRect b="24363"/>
          <a:stretch>
            <a:fillRect/>
          </a:stretch>
        </p:blipFill>
        <p:spPr>
          <a:xfrm>
            <a:off x="380969" y="276620"/>
            <a:ext cx="2388792" cy="19666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5" name="Схема 4"/>
          <p:cNvGraphicFramePr/>
          <p:nvPr/>
        </p:nvGraphicFramePr>
        <p:xfrm>
          <a:off x="1666852" y="4929198"/>
          <a:ext cx="7786742" cy="17859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757229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38620" y="214290"/>
            <a:ext cx="5419704" cy="1470025"/>
          </a:xfrm>
        </p:spPr>
        <p:txBody>
          <a:bodyPr>
            <a:noAutofit/>
          </a:bodyPr>
          <a:lstStyle/>
          <a:p>
            <a:r>
              <a:rPr lang="uk-UA" sz="3600" dirty="0" smtClean="0"/>
              <a:t>СТРУКТУРА </a:t>
            </a:r>
            <a:br>
              <a:rPr lang="uk-UA" sz="3600" dirty="0" smtClean="0"/>
            </a:br>
            <a:r>
              <a:rPr lang="uk-UA" sz="3600" dirty="0" smtClean="0"/>
              <a:t>ІКТ-КОМПЕТЕНТНОСТІ ПЕДАГОГА</a:t>
            </a:r>
            <a:endParaRPr lang="ru-RU" sz="3600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666720" y="3143248"/>
            <a:ext cx="8786874" cy="3071834"/>
          </a:xfrm>
        </p:spPr>
        <p:txBody>
          <a:bodyPr>
            <a:noAutofit/>
          </a:bodyPr>
          <a:lstStyle/>
          <a:p>
            <a:pPr algn="just"/>
            <a:r>
              <a:rPr lang="uk-UA" sz="2000" b="1" dirty="0" err="1" smtClean="0">
                <a:solidFill>
                  <a:schemeClr val="accent2">
                    <a:lumMod val="75000"/>
                  </a:schemeClr>
                </a:solidFill>
              </a:rPr>
              <a:t>Рефлексійний</a:t>
            </a:r>
            <a:r>
              <a:rPr lang="uk-UA" sz="2000" b="1" dirty="0" smtClean="0">
                <a:solidFill>
                  <a:schemeClr val="accent2">
                    <a:lumMod val="75000"/>
                  </a:schemeClr>
                </a:solidFill>
              </a:rPr>
              <a:t> компонент:</a:t>
            </a:r>
          </a:p>
          <a:p>
            <a:pPr marL="355600" indent="-355600" algn="just">
              <a:buFont typeface="Wingdings" pitchFamily="2" charset="2"/>
              <a:buChar char="Ø"/>
            </a:pPr>
            <a:r>
              <a:rPr lang="uk-UA" sz="2000" dirty="0" smtClean="0">
                <a:solidFill>
                  <a:schemeClr val="bg2">
                    <a:lumMod val="10000"/>
                  </a:schemeClr>
                </a:solidFill>
              </a:rPr>
              <a:t>визначається ставленням вчителя до себе і до світу, до своєї практичної діяльності та її здійснення;</a:t>
            </a:r>
          </a:p>
          <a:p>
            <a:pPr marL="355600" indent="-355600" algn="just">
              <a:buFont typeface="Wingdings" pitchFamily="2" charset="2"/>
              <a:buChar char="Ø"/>
            </a:pPr>
            <a:r>
              <a:rPr lang="uk-UA" sz="2000" dirty="0" smtClean="0">
                <a:solidFill>
                  <a:schemeClr val="bg2">
                    <a:lumMod val="10000"/>
                  </a:schemeClr>
                </a:solidFill>
              </a:rPr>
              <a:t>включає самосвідомість, самоконтроль, самооцінку, розуміння власної значущості в колективі і розуміння результатів своєї діяльності, відповідальності за результати своєї діяльності, пізнання себе і самореалізації в професійній діяльності через засоби ІКТ. </a:t>
            </a:r>
            <a:endParaRPr lang="ru-RU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6" name="Рисунок 5" descr="torgi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968" y="285728"/>
            <a:ext cx="3143271" cy="20917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757229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ПОКАЗНИКИ ІКТ-КОМПЕТЕНТНОСТІ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67050" y="1428736"/>
            <a:ext cx="6429420" cy="3768734"/>
          </a:xfrm>
        </p:spPr>
        <p:txBody>
          <a:bodyPr>
            <a:noAutofit/>
          </a:bodyPr>
          <a:lstStyle/>
          <a:p>
            <a:pPr lvl="0" algn="just">
              <a:spcBef>
                <a:spcPts val="0"/>
              </a:spcBef>
              <a:spcAft>
                <a:spcPts val="1200"/>
              </a:spcAft>
            </a:pP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наявність  загальних  уявлень у  сфері  розвитку та  використання ІКТ;</a:t>
            </a:r>
            <a:endParaRPr lang="ru-RU" sz="18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lvl="0" algn="just">
              <a:spcBef>
                <a:spcPts val="0"/>
              </a:spcBef>
              <a:spcAft>
                <a:spcPts val="1200"/>
              </a:spcAft>
            </a:pPr>
            <a:r>
              <a:rPr lang="uk-UA" sz="1800" dirty="0" smtClean="0"/>
              <a:t>наявність уявлень про електронні освітні ресурси;</a:t>
            </a:r>
            <a:endParaRPr lang="ru-RU" sz="1800" dirty="0" smtClean="0"/>
          </a:p>
          <a:p>
            <a:pPr lvl="0" algn="just">
              <a:spcBef>
                <a:spcPts val="0"/>
              </a:spcBef>
              <a:spcAft>
                <a:spcPts val="1200"/>
              </a:spcAft>
            </a:pP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налаштування інтерфейсу та встановлення відповідного програмного забезпечення;</a:t>
            </a:r>
            <a:endParaRPr lang="ru-RU" sz="18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lvl="0" algn="just">
              <a:spcBef>
                <a:spcPts val="0"/>
              </a:spcBef>
              <a:spcAft>
                <a:spcPts val="1200"/>
              </a:spcAft>
            </a:pPr>
            <a:r>
              <a:rPr lang="uk-UA" sz="1800" dirty="0" smtClean="0"/>
              <a:t>вміння створювати мультимедійні засоби навчання в середовищі програми </a:t>
            </a:r>
            <a:r>
              <a:rPr lang="uk-UA" sz="1800" dirty="0" smtClean="0">
                <a:solidFill>
                  <a:schemeClr val="bg2">
                    <a:lumMod val="10000"/>
                  </a:schemeClr>
                </a:solidFill>
              </a:rPr>
              <a:t>Microsoft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1800" dirty="0" smtClean="0"/>
              <a:t>PowerPoint;</a:t>
            </a:r>
            <a:endParaRPr lang="ru-RU" sz="1800" dirty="0" smtClean="0"/>
          </a:p>
          <a:p>
            <a:pPr lvl="0" algn="just">
              <a:spcBef>
                <a:spcPts val="0"/>
              </a:spcBef>
              <a:spcAft>
                <a:spcPts val="1200"/>
              </a:spcAft>
            </a:pP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застосування можливостей пакету Microsoft Office для розробки дидактичних матеріалів з предметної області та робочих документів;</a:t>
            </a:r>
            <a:endParaRPr lang="ru-RU" sz="18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lvl="0" algn="just">
              <a:spcBef>
                <a:spcPts val="0"/>
              </a:spcBef>
              <a:spcAft>
                <a:spcPts val="1200"/>
              </a:spcAft>
            </a:pPr>
            <a:r>
              <a:rPr lang="uk-UA" sz="1800" dirty="0" smtClean="0"/>
              <a:t>вміння обробляти графічні зображення;</a:t>
            </a:r>
            <a:endParaRPr lang="ru-RU" sz="1800" dirty="0" smtClean="0"/>
          </a:p>
          <a:p>
            <a:pPr lvl="0" algn="just">
              <a:spcBef>
                <a:spcPts val="0"/>
              </a:spcBef>
              <a:spcAft>
                <a:spcPts val="1200"/>
              </a:spcAft>
            </a:pP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володіння базовими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Інтернет-сервісами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, технологіями та основами технології побудови </a:t>
            </a:r>
            <a:r>
              <a:rPr lang="uk-UA" sz="1800" dirty="0" err="1" smtClean="0">
                <a:solidFill>
                  <a:schemeClr val="accent2">
                    <a:lumMod val="75000"/>
                  </a:schemeClr>
                </a:solidFill>
              </a:rPr>
              <a:t>Веб-сайтів</a:t>
            </a:r>
            <a:r>
              <a:rPr lang="uk-UA" sz="1800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endParaRPr lang="ru-RU" sz="18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endParaRPr lang="ru-RU" sz="1800" dirty="0"/>
          </a:p>
        </p:txBody>
      </p:sp>
      <p:pic>
        <p:nvPicPr>
          <p:cNvPr id="4" name="Рисунок 3" descr="iStock_000005596277Smal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092" y="1785926"/>
            <a:ext cx="2670164" cy="4000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Упорядник: Волочаєва Л.А.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81380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81430" y="2285992"/>
            <a:ext cx="5672146" cy="928686"/>
          </a:xfrm>
        </p:spPr>
        <p:txBody>
          <a:bodyPr>
            <a:noAutofit/>
          </a:bodyPr>
          <a:lstStyle/>
          <a:p>
            <a:r>
              <a:rPr lang="uk-UA" sz="2400" dirty="0" smtClean="0"/>
              <a:t>ВИМОГИ ЩОДО ВМІНЬ ПЕДАГОГІВ ВИКОРИСТОВУВАТИ ІКТ:</a:t>
            </a:r>
            <a:endParaRPr lang="ru-RU" sz="2400" dirty="0"/>
          </a:p>
        </p:txBody>
      </p:sp>
      <p:pic>
        <p:nvPicPr>
          <p:cNvPr id="6" name="Рисунок 5" descr="torgi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5032" y="214290"/>
            <a:ext cx="2880000" cy="19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internet_marketing.jpg"/>
          <p:cNvPicPr>
            <a:picLocks noChangeAspect="1"/>
          </p:cNvPicPr>
          <p:nvPr/>
        </p:nvPicPr>
        <p:blipFill>
          <a:blip r:embed="rId3"/>
          <a:srcRect r="7547"/>
          <a:stretch>
            <a:fillRect/>
          </a:stretch>
        </p:blipFill>
        <p:spPr>
          <a:xfrm>
            <a:off x="429926" y="214290"/>
            <a:ext cx="2880000" cy="24832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ie8_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299012">
            <a:off x="5779322" y="491586"/>
            <a:ext cx="900000" cy="9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 t="15000" b="27499"/>
          <a:stretch>
            <a:fillRect/>
          </a:stretch>
        </p:blipFill>
        <p:spPr bwMode="auto">
          <a:xfrm rot="20354168">
            <a:off x="3593519" y="1126496"/>
            <a:ext cx="2086943" cy="9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 rot="20336268">
            <a:off x="2931370" y="567678"/>
            <a:ext cx="2450030" cy="461665"/>
          </a:xfrm>
          <a:prstGeom prst="rect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2400" b="1" cap="none" spc="0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«Сто відсотків»</a:t>
            </a:r>
            <a:endParaRPr lang="ru-RU" sz="2400" b="1" cap="none" spc="0" dirty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Упорядник: Волочаєва Л.А.</a:t>
            </a: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52406" y="3286124"/>
            <a:ext cx="9072626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4013" indent="-354013" algn="just">
              <a:spcAft>
                <a:spcPts val="1200"/>
              </a:spcAft>
              <a:buFont typeface="Wingdings" pitchFamily="2" charset="2"/>
              <a:buChar char="Ø"/>
            </a:pPr>
            <a:r>
              <a:rPr lang="uk-UA" dirty="0" smtClean="0"/>
              <a:t>створювати текстові документи, таблиці, малюнки, діаграми, презентації; </a:t>
            </a:r>
          </a:p>
          <a:p>
            <a:pPr marL="354013" indent="-354013" algn="just">
              <a:spcAft>
                <a:spcPts val="1200"/>
              </a:spcAft>
              <a:buFont typeface="Wingdings" pitchFamily="2" charset="2"/>
              <a:buChar char="Ø"/>
            </a:pPr>
            <a:r>
              <a:rPr lang="uk-UA" dirty="0" smtClean="0"/>
              <a:t>використовувати функції </a:t>
            </a:r>
            <a:r>
              <a:rPr lang="uk-UA" dirty="0" err="1" smtClean="0"/>
              <a:t>Інтернет-технологій</a:t>
            </a:r>
            <a:r>
              <a:rPr lang="uk-UA" dirty="0" smtClean="0"/>
              <a:t>, локальних мереж, баз даних;</a:t>
            </a:r>
          </a:p>
          <a:p>
            <a:pPr marL="354013" indent="-354013" algn="just">
              <a:spcAft>
                <a:spcPts val="1200"/>
              </a:spcAft>
              <a:buFont typeface="Wingdings" pitchFamily="2" charset="2"/>
              <a:buChar char="Ø"/>
            </a:pPr>
            <a:r>
              <a:rPr lang="uk-UA" dirty="0" smtClean="0"/>
              <a:t> здійснювати анкетування, діагностування, тестування, пошук необхідної інформації  за допомогою мережі Інтернет;</a:t>
            </a:r>
          </a:p>
          <a:p>
            <a:pPr marL="354013" indent="-354013" algn="just">
              <a:spcAft>
                <a:spcPts val="1200"/>
              </a:spcAft>
              <a:buFont typeface="Wingdings" pitchFamily="2" charset="2"/>
              <a:buChar char="Ø"/>
            </a:pPr>
            <a:r>
              <a:rPr lang="uk-UA" dirty="0" smtClean="0"/>
              <a:t>розробляти власні електронні продукти (уроки, демонстраційний матеріал);</a:t>
            </a:r>
          </a:p>
          <a:p>
            <a:pPr marL="354013" indent="-354013" algn="just">
              <a:spcAft>
                <a:spcPts val="1200"/>
              </a:spcAft>
              <a:buFont typeface="Wingdings" pitchFamily="2" charset="2"/>
              <a:buChar char="Ø"/>
            </a:pPr>
            <a:r>
              <a:rPr lang="uk-UA" dirty="0" smtClean="0"/>
              <a:t>поєднувати готові електронні продукти (підручники, енциклопедії, навчальні програми, демонстраційні програми) у своїй професійній діяльності.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57229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9926" y="0"/>
            <a:ext cx="6596074" cy="1143000"/>
          </a:xfrm>
        </p:spPr>
        <p:txBody>
          <a:bodyPr>
            <a:noAutofit/>
          </a:bodyPr>
          <a:lstStyle/>
          <a:p>
            <a:r>
              <a:rPr lang="uk-UA" sz="2800" dirty="0" smtClean="0"/>
              <a:t>МОНІТОРИНГ ІКТ-КОМПЕТЕНТНОСТІ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uk-UA" sz="2800" dirty="0" smtClean="0"/>
              <a:t>ПЕДАГОГІЧНИХ ПРАЦІВНИКІВ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0968" y="2714620"/>
            <a:ext cx="9286940" cy="3668707"/>
          </a:xfrm>
        </p:spPr>
        <p:txBody>
          <a:bodyPr>
            <a:noAutofit/>
          </a:bodyPr>
          <a:lstStyle/>
          <a:p>
            <a:pPr lvl="0" algn="just">
              <a:spcBef>
                <a:spcPts val="0"/>
              </a:spcBef>
            </a:pPr>
            <a:r>
              <a:rPr lang="uk-UA" sz="2000" b="1" i="1" dirty="0" smtClean="0">
                <a:solidFill>
                  <a:schemeClr val="accent2">
                    <a:lumMod val="75000"/>
                  </a:schemeClr>
                </a:solidFill>
              </a:rPr>
              <a:t>мотиваційну</a:t>
            </a:r>
            <a:r>
              <a:rPr lang="uk-UA" sz="2000" dirty="0" smtClean="0"/>
              <a:t> – стимулювання педагогічних працівників до самовдосконалення та саморозвитку;</a:t>
            </a:r>
            <a:endParaRPr lang="ru-RU" sz="2000" dirty="0" smtClean="0"/>
          </a:p>
          <a:p>
            <a:pPr lvl="0" algn="just">
              <a:spcBef>
                <a:spcPts val="0"/>
              </a:spcBef>
            </a:pPr>
            <a:r>
              <a:rPr lang="uk-UA" sz="2000" b="1" i="1" dirty="0" smtClean="0">
                <a:solidFill>
                  <a:schemeClr val="accent2">
                    <a:lumMod val="75000"/>
                  </a:schemeClr>
                </a:solidFill>
              </a:rPr>
              <a:t>інформаційну</a:t>
            </a:r>
            <a:r>
              <a:rPr lang="uk-UA" sz="2000" dirty="0" smtClean="0"/>
              <a:t> – отримання даних про рівень готовності педагогів працювати в умовах інформатизації суспільства;</a:t>
            </a:r>
            <a:endParaRPr lang="ru-RU" sz="2000" dirty="0" smtClean="0"/>
          </a:p>
          <a:p>
            <a:pPr lvl="0" algn="just">
              <a:spcBef>
                <a:spcPts val="0"/>
              </a:spcBef>
            </a:pPr>
            <a:r>
              <a:rPr lang="uk-UA" sz="2000" b="1" i="1" dirty="0" smtClean="0">
                <a:solidFill>
                  <a:schemeClr val="accent2">
                    <a:lumMod val="75000"/>
                  </a:schemeClr>
                </a:solidFill>
              </a:rPr>
              <a:t>діагностичну</a:t>
            </a:r>
            <a:r>
              <a:rPr lang="uk-UA" sz="2000" dirty="0" smtClean="0"/>
              <a:t> – виявлення параметрів, які потребують вдосконалення ІКТ-компетентності педагога;</a:t>
            </a:r>
            <a:endParaRPr lang="ru-RU" sz="2000" dirty="0" smtClean="0"/>
          </a:p>
          <a:p>
            <a:pPr lvl="0" algn="just">
              <a:spcBef>
                <a:spcPts val="0"/>
              </a:spcBef>
            </a:pPr>
            <a:r>
              <a:rPr lang="uk-UA" sz="2000" b="1" i="1" dirty="0" smtClean="0">
                <a:solidFill>
                  <a:schemeClr val="accent2">
                    <a:lumMod val="75000"/>
                  </a:schemeClr>
                </a:solidFill>
              </a:rPr>
              <a:t>аналітичну</a:t>
            </a:r>
            <a:r>
              <a:rPr lang="uk-UA" sz="2000" dirty="0" smtClean="0"/>
              <a:t> – визначення зв'язку між потребою педагога у розвитку певних умінь і навичок в галузі ІКТ та змістом, формами, методами та засобами методичної роботи в навчальному закладі;</a:t>
            </a:r>
            <a:endParaRPr lang="ru-RU" sz="2000" dirty="0" smtClean="0"/>
          </a:p>
          <a:p>
            <a:pPr lvl="0" algn="just">
              <a:spcBef>
                <a:spcPts val="0"/>
              </a:spcBef>
            </a:pPr>
            <a:r>
              <a:rPr lang="uk-UA" sz="2000" b="1" i="1" dirty="0" smtClean="0">
                <a:solidFill>
                  <a:schemeClr val="accent2">
                    <a:lumMod val="75000"/>
                  </a:schemeClr>
                </a:solidFill>
              </a:rPr>
              <a:t>моделюючу</a:t>
            </a:r>
            <a:r>
              <a:rPr lang="uk-UA" sz="2000" dirty="0" smtClean="0"/>
              <a:t> – створення різноманітних моделей науково-методичної роботи в умовах функціонування і розвитку інформаційного освітнього простору школи.</a:t>
            </a:r>
            <a:endParaRPr lang="ru-RU" sz="2000" dirty="0" smtClean="0"/>
          </a:p>
          <a:p>
            <a:pPr algn="just">
              <a:spcBef>
                <a:spcPts val="0"/>
              </a:spcBef>
            </a:pPr>
            <a:endParaRPr lang="ru-RU" sz="2000" dirty="0"/>
          </a:p>
        </p:txBody>
      </p:sp>
      <p:pic>
        <p:nvPicPr>
          <p:cNvPr id="4" name="Рисунок 3" descr="672502986.jpg"/>
          <p:cNvPicPr>
            <a:picLocks noChangeAspect="1"/>
          </p:cNvPicPr>
          <p:nvPr/>
        </p:nvPicPr>
        <p:blipFill>
          <a:blip r:embed="rId2" cstate="print"/>
          <a:srcRect b="8860"/>
          <a:stretch>
            <a:fillRect/>
          </a:stretch>
        </p:blipFill>
        <p:spPr>
          <a:xfrm>
            <a:off x="166654" y="142852"/>
            <a:ext cx="3009886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3595678" y="1285860"/>
            <a:ext cx="60007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850" algn="just"/>
            <a:r>
              <a:rPr lang="uk-UA" sz="2000" b="1" dirty="0" smtClean="0"/>
              <a:t>Моніторинг ІКТ-компетентності</a:t>
            </a:r>
            <a:r>
              <a:rPr lang="uk-UA" sz="20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2000" dirty="0" smtClean="0"/>
              <a:t>є системою співпраці адміністрації, педагогічних працівників та учнів загальноосвітніх навчальних закладів яка забезпечує виконання наступних функцій:</a:t>
            </a:r>
            <a:endParaRPr lang="ru-RU" sz="2000" dirty="0" smtClean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Упорядник: Волочаєва Л.А.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422522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9926" y="0"/>
            <a:ext cx="6596074" cy="1143000"/>
          </a:xfrm>
        </p:spPr>
        <p:txBody>
          <a:bodyPr>
            <a:noAutofit/>
          </a:bodyPr>
          <a:lstStyle/>
          <a:p>
            <a:r>
              <a:rPr lang="uk-UA" sz="2800" dirty="0" smtClean="0"/>
              <a:t>МОНІТОРИНГ ІКТ-КОМПЕТЕНТНОСТІ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uk-UA" sz="2800" dirty="0" smtClean="0"/>
              <a:t>ПЕДАГОГІЧНИХ ПРАЦІВНИКІВ</a:t>
            </a:r>
            <a:endParaRPr lang="ru-RU" sz="2800" dirty="0"/>
          </a:p>
        </p:txBody>
      </p:sp>
      <p:pic>
        <p:nvPicPr>
          <p:cNvPr id="4" name="Рисунок 3" descr="672502986.jpg"/>
          <p:cNvPicPr>
            <a:picLocks noChangeAspect="1"/>
          </p:cNvPicPr>
          <p:nvPr/>
        </p:nvPicPr>
        <p:blipFill>
          <a:blip r:embed="rId2" cstate="print"/>
          <a:srcRect b="8860"/>
          <a:stretch>
            <a:fillRect/>
          </a:stretch>
        </p:blipFill>
        <p:spPr>
          <a:xfrm>
            <a:off x="166654" y="142852"/>
            <a:ext cx="3009886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166654" y="2071678"/>
            <a:ext cx="5357850" cy="4525963"/>
          </a:xfrm>
        </p:spPr>
        <p:txBody>
          <a:bodyPr>
            <a:noAutofit/>
          </a:bodyPr>
          <a:lstStyle/>
          <a:p>
            <a:pPr algn="just"/>
            <a:r>
              <a:rPr lang="uk-UA" sz="2000" b="1" i="1" dirty="0" smtClean="0">
                <a:solidFill>
                  <a:schemeClr val="accent2">
                    <a:lumMod val="75000"/>
                  </a:schemeClr>
                </a:solidFill>
              </a:rPr>
              <a:t>Об'єкт:</a:t>
            </a:r>
            <a:r>
              <a:rPr lang="uk-UA" sz="2000" dirty="0" smtClean="0"/>
              <a:t> процес формування професійної компетентності педагога.</a:t>
            </a:r>
          </a:p>
          <a:p>
            <a:pPr algn="just"/>
            <a:r>
              <a:rPr lang="uk-UA" sz="2000" b="1" i="1" dirty="0" smtClean="0">
                <a:solidFill>
                  <a:schemeClr val="accent2">
                    <a:lumMod val="75000"/>
                  </a:schemeClr>
                </a:solidFill>
              </a:rPr>
              <a:t>Предмет:</a:t>
            </a:r>
            <a:r>
              <a:rPr lang="uk-UA" sz="2000" b="1" i="1" dirty="0" smtClean="0"/>
              <a:t> </a:t>
            </a:r>
            <a:r>
              <a:rPr lang="uk-UA" sz="2000" dirty="0" smtClean="0"/>
              <a:t>процес визначення рівня сформованості ІКТ-компетентності педагогічних працівників навчального закладу.</a:t>
            </a:r>
          </a:p>
          <a:p>
            <a:pPr algn="just"/>
            <a:r>
              <a:rPr lang="uk-UA" sz="2000" b="1" i="1" dirty="0" smtClean="0">
                <a:solidFill>
                  <a:schemeClr val="accent2">
                    <a:lumMod val="75000"/>
                  </a:schemeClr>
                </a:solidFill>
              </a:rPr>
              <a:t>Мета:</a:t>
            </a:r>
            <a:r>
              <a:rPr lang="uk-UA" sz="2000" b="1" i="1" dirty="0" smtClean="0"/>
              <a:t> </a:t>
            </a:r>
            <a:r>
              <a:rPr lang="uk-UA" sz="2000" dirty="0" smtClean="0"/>
              <a:t>визначення індивідуальної траєкторії саморозвитку, самоосвіти вчителів та напрямків методичної роботи в умовах інформатизації освіти. </a:t>
            </a:r>
            <a:endParaRPr lang="ru-RU" sz="2000" dirty="0" smtClean="0"/>
          </a:p>
          <a:p>
            <a:pPr algn="just">
              <a:spcBef>
                <a:spcPts val="0"/>
              </a:spcBef>
            </a:pPr>
            <a:endParaRPr lang="ru-RU" sz="2000" dirty="0"/>
          </a:p>
        </p:txBody>
      </p:sp>
      <p:pic>
        <p:nvPicPr>
          <p:cNvPr id="11" name="Рисунок 10" descr="warto_sie_uczyc.jpg"/>
          <p:cNvPicPr>
            <a:picLocks noChangeAspect="1"/>
          </p:cNvPicPr>
          <p:nvPr/>
        </p:nvPicPr>
        <p:blipFill>
          <a:blip r:embed="rId3"/>
          <a:srcRect l="29320" t="5373" r="22702"/>
          <a:stretch>
            <a:fillRect/>
          </a:stretch>
        </p:blipFill>
        <p:spPr>
          <a:xfrm>
            <a:off x="6167446" y="4000504"/>
            <a:ext cx="2878986" cy="20875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Упорядник: Волочаєва Л.А.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422522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9926" y="0"/>
            <a:ext cx="6596074" cy="1143000"/>
          </a:xfrm>
        </p:spPr>
        <p:txBody>
          <a:bodyPr>
            <a:noAutofit/>
          </a:bodyPr>
          <a:lstStyle/>
          <a:p>
            <a:r>
              <a:rPr lang="uk-UA" sz="2800" dirty="0" smtClean="0"/>
              <a:t>МОНІТОРИНГ ІКТ-КОМПЕТЕНТНОСТІ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uk-UA" sz="2800" dirty="0" smtClean="0"/>
              <a:t>ПЕДАГОГІЧНИХ ПРАЦІВНИКІВ</a:t>
            </a:r>
            <a:endParaRPr lang="ru-RU" sz="2800" dirty="0"/>
          </a:p>
        </p:txBody>
      </p:sp>
      <p:pic>
        <p:nvPicPr>
          <p:cNvPr id="4" name="Рисунок 3" descr="672502986.jpg"/>
          <p:cNvPicPr>
            <a:picLocks noChangeAspect="1"/>
          </p:cNvPicPr>
          <p:nvPr/>
        </p:nvPicPr>
        <p:blipFill>
          <a:blip r:embed="rId2" cstate="print"/>
          <a:srcRect b="8860"/>
          <a:stretch>
            <a:fillRect/>
          </a:stretch>
        </p:blipFill>
        <p:spPr>
          <a:xfrm>
            <a:off x="166654" y="142852"/>
            <a:ext cx="3009886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3524240" y="1285860"/>
            <a:ext cx="607223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2400" b="1" i="1" dirty="0" smtClean="0">
                <a:solidFill>
                  <a:schemeClr val="accent2">
                    <a:lumMod val="75000"/>
                  </a:schemeClr>
                </a:solidFill>
              </a:rPr>
              <a:t>Завдання:</a:t>
            </a:r>
            <a:endParaRPr lang="ru-RU" sz="24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85725" lvl="2" indent="365125" algn="just">
              <a:spcAft>
                <a:spcPts val="1200"/>
              </a:spcAft>
              <a:buFont typeface="+mj-lt"/>
              <a:buAutoNum type="arabicPeriod"/>
            </a:pPr>
            <a:r>
              <a:rPr lang="uk-UA" sz="2000" dirty="0" smtClean="0"/>
              <a:t>Визначити складові ІКТ-компетентності у професійній діяльності вчителів та адміністративно-управлінського персоналу загальноосвітнього навчального закладу.</a:t>
            </a:r>
            <a:endParaRPr lang="ru-RU" sz="2000" dirty="0" smtClean="0"/>
          </a:p>
          <a:p>
            <a:pPr marL="85725" lvl="2" indent="365125" algn="just">
              <a:spcAft>
                <a:spcPts val="1200"/>
              </a:spcAft>
              <a:buFont typeface="+mj-lt"/>
              <a:buAutoNum type="arabicPeriod"/>
            </a:pPr>
            <a:r>
              <a:rPr lang="uk-UA" sz="2000" dirty="0" smtClean="0"/>
              <a:t>Залучити вчителів до самоаналізу власної ІКТ-компетентності та самовизначення траєкторії індивідуального розвитку умінь та навичок в галузі інформаційно-комунікаційних технологій.</a:t>
            </a:r>
            <a:endParaRPr lang="ru-RU" sz="2000" dirty="0" smtClean="0"/>
          </a:p>
          <a:p>
            <a:pPr marL="85725" lvl="2" indent="365125" algn="just">
              <a:spcAft>
                <a:spcPts val="1200"/>
              </a:spcAft>
              <a:buFont typeface="+mj-lt"/>
              <a:buAutoNum type="arabicPeriod"/>
            </a:pPr>
            <a:r>
              <a:rPr lang="uk-UA" sz="2000" dirty="0" smtClean="0"/>
              <a:t>Здійснити аналіз отриманих результатів.</a:t>
            </a:r>
            <a:endParaRPr lang="ru-RU" sz="2000" dirty="0" smtClean="0"/>
          </a:p>
          <a:p>
            <a:pPr marL="85725" lvl="2" indent="365125" algn="just">
              <a:spcAft>
                <a:spcPts val="1200"/>
              </a:spcAft>
              <a:buFont typeface="+mj-lt"/>
              <a:buAutoNum type="arabicPeriod"/>
            </a:pPr>
            <a:r>
              <a:rPr lang="uk-UA" sz="2000" dirty="0" smtClean="0"/>
              <a:t>На основі отриманих результатів, визначити напрямки подальшої методичної роботи в навчальному закладі.</a:t>
            </a:r>
            <a:endParaRPr lang="ru-RU" sz="2000" dirty="0" smtClean="0"/>
          </a:p>
          <a:p>
            <a:pPr algn="just">
              <a:spcBef>
                <a:spcPts val="0"/>
              </a:spcBef>
            </a:pPr>
            <a:endParaRPr lang="ru-RU" sz="2000" dirty="0"/>
          </a:p>
        </p:txBody>
      </p:sp>
      <p:pic>
        <p:nvPicPr>
          <p:cNvPr id="21506" name="Рисунок 1"/>
          <p:cNvPicPr>
            <a:picLocks noChangeAspect="1" noChangeArrowheads="1"/>
          </p:cNvPicPr>
          <p:nvPr/>
        </p:nvPicPr>
        <p:blipFill>
          <a:blip r:embed="rId3"/>
          <a:srcRect r="12869"/>
          <a:stretch>
            <a:fillRect/>
          </a:stretch>
        </p:blipFill>
        <p:spPr bwMode="auto">
          <a:xfrm>
            <a:off x="238092" y="4214818"/>
            <a:ext cx="3092450" cy="2447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Упорядник: Волочаєва Л.А.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422522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9926" y="0"/>
            <a:ext cx="6596074" cy="1143000"/>
          </a:xfrm>
        </p:spPr>
        <p:txBody>
          <a:bodyPr>
            <a:noAutofit/>
          </a:bodyPr>
          <a:lstStyle/>
          <a:p>
            <a:r>
              <a:rPr lang="uk-UA" sz="2800" dirty="0" smtClean="0"/>
              <a:t>МОНІТОРИНГ ІКТ-КОМПЕТЕНТНОСТІ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uk-UA" sz="2800" dirty="0" smtClean="0"/>
              <a:t>ПЕДАГОГІЧНИХ ПРАЦІВНИКІВ</a:t>
            </a:r>
            <a:endParaRPr lang="ru-RU" sz="2800" dirty="0"/>
          </a:p>
        </p:txBody>
      </p:sp>
      <p:pic>
        <p:nvPicPr>
          <p:cNvPr id="4" name="Рисунок 3" descr="672502986.jpg"/>
          <p:cNvPicPr>
            <a:picLocks noChangeAspect="1"/>
          </p:cNvPicPr>
          <p:nvPr/>
        </p:nvPicPr>
        <p:blipFill>
          <a:blip r:embed="rId2" cstate="print"/>
          <a:srcRect b="8860"/>
          <a:stretch>
            <a:fillRect/>
          </a:stretch>
        </p:blipFill>
        <p:spPr>
          <a:xfrm>
            <a:off x="166654" y="142852"/>
            <a:ext cx="3009886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1023910" y="2071678"/>
            <a:ext cx="8501122" cy="3811583"/>
          </a:xfrm>
        </p:spPr>
        <p:txBody>
          <a:bodyPr>
            <a:noAutofit/>
          </a:bodyPr>
          <a:lstStyle/>
          <a:p>
            <a:pPr lvl="0" algn="just"/>
            <a:r>
              <a:rPr lang="uk-UA" sz="2000" dirty="0" smtClean="0"/>
              <a:t>система постійно діючих семінарів із питань удосконалення навиків роботи на комп'ютері з різними програмами і впровадження ІКТ в навчально-виховному процесі;</a:t>
            </a:r>
            <a:endParaRPr lang="ru-RU" sz="2000" dirty="0" smtClean="0"/>
          </a:p>
          <a:p>
            <a:pPr lvl="0" algn="just"/>
            <a:r>
              <a:rPr lang="uk-UA" sz="2000" dirty="0" smtClean="0"/>
              <a:t>індивідуальні консультації за запитом;</a:t>
            </a:r>
            <a:endParaRPr lang="ru-RU" sz="2000" dirty="0" smtClean="0"/>
          </a:p>
          <a:p>
            <a:pPr lvl="0" algn="just"/>
            <a:r>
              <a:rPr lang="uk-UA" sz="2000" dirty="0" smtClean="0"/>
              <a:t>система проблемних семінарів на основі вивчення освітніх потреб у використанні ІКТ;</a:t>
            </a:r>
            <a:endParaRPr lang="ru-RU" sz="2000" dirty="0" smtClean="0"/>
          </a:p>
          <a:p>
            <a:pPr lvl="0" algn="just"/>
            <a:r>
              <a:rPr lang="uk-UA" sz="2000" dirty="0" smtClean="0"/>
              <a:t>система майстер-класів, стажувань у компетентних щодо ІКТ педагогів;</a:t>
            </a:r>
            <a:endParaRPr lang="ru-RU" sz="2000" dirty="0" smtClean="0"/>
          </a:p>
          <a:p>
            <a:pPr lvl="0" algn="just"/>
            <a:r>
              <a:rPr lang="uk-UA" sz="2000" dirty="0" smtClean="0"/>
              <a:t>система дистанційного навчання;</a:t>
            </a:r>
            <a:endParaRPr lang="ru-RU" sz="2000" dirty="0" smtClean="0"/>
          </a:p>
          <a:p>
            <a:pPr lvl="0" algn="just"/>
            <a:r>
              <a:rPr lang="uk-UA" sz="2000" dirty="0" smtClean="0"/>
              <a:t>організація та проведення курсів ІКТ-грамотності;</a:t>
            </a:r>
            <a:endParaRPr lang="ru-RU" sz="2000" dirty="0" smtClean="0"/>
          </a:p>
          <a:p>
            <a:pPr lvl="0" algn="just"/>
            <a:r>
              <a:rPr lang="uk-UA" sz="2000" dirty="0" smtClean="0"/>
              <a:t>самоосвітня діяльність педагогічних працівників;</a:t>
            </a:r>
            <a:endParaRPr lang="ru-RU" sz="2000" dirty="0" smtClean="0"/>
          </a:p>
          <a:p>
            <a:pPr lvl="0" algn="just"/>
            <a:r>
              <a:rPr lang="uk-UA" sz="2000" dirty="0" smtClean="0"/>
              <a:t>проведення практичних занять у рамках роботи творчих груп із впровадження ІКТ.</a:t>
            </a:r>
            <a:endParaRPr lang="ru-RU" sz="2000" dirty="0" smtClean="0"/>
          </a:p>
          <a:p>
            <a:pPr algn="just">
              <a:spcBef>
                <a:spcPts val="0"/>
              </a:spcBef>
            </a:pPr>
            <a:endParaRPr lang="ru-RU" sz="1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95678" y="1214422"/>
            <a:ext cx="5796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850" algn="just"/>
            <a:r>
              <a:rPr lang="uk-UA" sz="2000" b="1" dirty="0" smtClean="0">
                <a:solidFill>
                  <a:schemeClr val="accent2">
                    <a:lumMod val="75000"/>
                  </a:schemeClr>
                </a:solidFill>
              </a:rPr>
              <a:t>Орієнтовні форми методичної роботи, що сприяють розвитку ІКТ-компетентності:</a:t>
            </a:r>
            <a:endParaRPr lang="ru-RU" sz="2000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Упорядник: Волочаєва Л.А.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422522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1381100" y="4786322"/>
            <a:ext cx="6429420" cy="1339842"/>
          </a:xfrm>
        </p:spPr>
        <p:txBody>
          <a:bodyPr>
            <a:normAutofit fontScale="92500"/>
          </a:bodyPr>
          <a:lstStyle/>
          <a:p>
            <a:pPr marL="85725" indent="-85725" algn="ctr">
              <a:buNone/>
            </a:pPr>
            <a:r>
              <a:rPr lang="uk-UA" sz="2400" b="1" i="1" dirty="0" smtClean="0">
                <a:solidFill>
                  <a:schemeClr val="accent2">
                    <a:lumMod val="75000"/>
                  </a:schemeClr>
                </a:solidFill>
              </a:rPr>
              <a:t>Ми змінили своє оточення так радикально, </a:t>
            </a:r>
          </a:p>
          <a:p>
            <a:pPr marL="85725" indent="-85725" algn="ctr">
              <a:buNone/>
            </a:pPr>
            <a:r>
              <a:rPr lang="uk-UA" sz="2400" b="1" i="1" dirty="0" smtClean="0">
                <a:solidFill>
                  <a:schemeClr val="accent2">
                    <a:lumMod val="75000"/>
                  </a:schemeClr>
                </a:solidFill>
              </a:rPr>
              <a:t>що тепер повинні змінювати себе, </a:t>
            </a:r>
          </a:p>
          <a:p>
            <a:pPr marL="85725" indent="-85725" algn="ctr">
              <a:buNone/>
            </a:pPr>
            <a:r>
              <a:rPr lang="uk-UA" sz="2400" b="1" i="1" dirty="0" smtClean="0">
                <a:solidFill>
                  <a:schemeClr val="accent2">
                    <a:lumMod val="75000"/>
                  </a:schemeClr>
                </a:solidFill>
              </a:rPr>
              <a:t>щоб жити в цьому новому оточенні.</a:t>
            </a:r>
            <a:endParaRPr lang="ru-RU" sz="2400" b="1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sz="24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809992" y="0"/>
            <a:ext cx="6096008" cy="1143000"/>
          </a:xfrm>
        </p:spPr>
        <p:txBody>
          <a:bodyPr>
            <a:noAutofit/>
          </a:bodyPr>
          <a:lstStyle/>
          <a:p>
            <a:r>
              <a:rPr lang="uk-UA" sz="4000" b="1" dirty="0" smtClean="0"/>
              <a:t>ІКТ-КОМПЕТЕНТНІСТЬ!</a:t>
            </a:r>
            <a:endParaRPr lang="ru-RU" sz="4000" b="1" dirty="0"/>
          </a:p>
        </p:txBody>
      </p:sp>
      <p:pic>
        <p:nvPicPr>
          <p:cNvPr id="24" name="Рисунок 23" descr="41555992_1.jpg"/>
          <p:cNvPicPr>
            <a:picLocks noChangeAspect="1"/>
          </p:cNvPicPr>
          <p:nvPr/>
        </p:nvPicPr>
        <p:blipFill>
          <a:blip r:embed="rId3"/>
          <a:srcRect t="7090"/>
          <a:stretch>
            <a:fillRect/>
          </a:stretch>
        </p:blipFill>
        <p:spPr>
          <a:xfrm>
            <a:off x="256060" y="1500174"/>
            <a:ext cx="4388992" cy="30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Рисунок 25" descr="yammer54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000" y="1500174"/>
            <a:ext cx="4590000" cy="30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Упорядник: Волочаєва Л.А.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422522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595282" y="3000372"/>
            <a:ext cx="8786874" cy="1684339"/>
          </a:xfrm>
        </p:spPr>
        <p:txBody>
          <a:bodyPr>
            <a:prstTxWarp prst="textPlain">
              <a:avLst/>
            </a:prstTxWarp>
            <a:noAutofit/>
          </a:bodyPr>
          <a:lstStyle/>
          <a:p>
            <a:pPr lvl="0"/>
            <a:r>
              <a:rPr lang="uk-UA" sz="2000" b="1" dirty="0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ІКТ-компетентність педагогічного працівника: </a:t>
            </a:r>
            <a:br>
              <a:rPr lang="uk-UA" sz="2000" b="1" dirty="0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uk-UA" sz="2000" b="1" dirty="0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методичний аспект проблеми</a:t>
            </a:r>
            <a:endParaRPr lang="ru-RU" sz="2000" b="1" dirty="0">
              <a:ln w="1905"/>
              <a:solidFill>
                <a:schemeClr val="bg2">
                  <a:lumMod val="1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309530" y="5143512"/>
            <a:ext cx="9286940" cy="1357322"/>
          </a:xfrm>
        </p:spPr>
        <p:txBody>
          <a:bodyPr>
            <a:noAutofit/>
          </a:bodyPr>
          <a:lstStyle/>
          <a:p>
            <a:pPr lvl="0">
              <a:defRPr/>
            </a:pPr>
            <a:r>
              <a:rPr lang="uk-UA" sz="2000" i="1" dirty="0" smtClean="0">
                <a:solidFill>
                  <a:schemeClr val="bg2">
                    <a:lumMod val="10000"/>
                  </a:schemeClr>
                </a:solidFill>
              </a:rPr>
              <a:t>Волочаєва Лариса Анатоліївна, </a:t>
            </a:r>
          </a:p>
          <a:p>
            <a:pPr lvl="0">
              <a:defRPr/>
            </a:pPr>
            <a:r>
              <a:rPr lang="uk-UA" sz="2000" i="1" dirty="0" smtClean="0">
                <a:solidFill>
                  <a:schemeClr val="bg2">
                    <a:lumMod val="10000"/>
                  </a:schemeClr>
                </a:solidFill>
              </a:rPr>
              <a:t>директор комунального закладу Тростянецької районної ради </a:t>
            </a:r>
          </a:p>
          <a:p>
            <a:pPr lvl="0">
              <a:defRPr/>
            </a:pPr>
            <a:r>
              <a:rPr lang="uk-UA" sz="2000" i="1" dirty="0" smtClean="0">
                <a:solidFill>
                  <a:schemeClr val="bg2">
                    <a:lumMod val="10000"/>
                  </a:schemeClr>
                </a:solidFill>
              </a:rPr>
              <a:t>«Районний методичний центр»</a:t>
            </a:r>
            <a:endParaRPr lang="uk-UA" sz="2000" b="1" i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28596" y="2500306"/>
            <a:ext cx="8501122" cy="1571636"/>
          </a:xfrm>
          <a:prstGeom prst="rect">
            <a:avLst/>
          </a:prstGeom>
        </p:spPr>
        <p:txBody>
          <a:bodyPr vert="horz" lIns="91440" tIns="45720" rIns="91440" bIns="45720" numCol="1" rtlCol="0" anchor="ctr">
            <a:prstTxWarp prst="textPlain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>
              <a:ln w="1905"/>
              <a:solidFill>
                <a:schemeClr val="bg2">
                  <a:lumMod val="25000"/>
                </a:schemeClr>
              </a:solidFill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85720" y="4214818"/>
            <a:ext cx="8572560" cy="1752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WordArt 2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6105525" cy="1619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3600" b="1" kern="10" spc="0" dirty="0">
              <a:ln w="9525">
                <a:noFill/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/>
              <a:cs typeface="Times New Roman"/>
            </a:endParaRPr>
          </a:p>
        </p:txBody>
      </p:sp>
      <p:pic>
        <p:nvPicPr>
          <p:cNvPr id="13" name="Рисунок 12" descr="\\Metodist\Спільний\Волочаєва Л.А\3Д\Копия лого.png"/>
          <p:cNvPicPr/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54" y="142852"/>
            <a:ext cx="3381396" cy="10993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c98cc8c27_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0322" y="214290"/>
            <a:ext cx="3343283" cy="25504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0913443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0" y="4786322"/>
            <a:ext cx="9906000" cy="1684339"/>
          </a:xfrm>
        </p:spPr>
        <p:txBody>
          <a:bodyPr>
            <a:noAutofit/>
          </a:bodyPr>
          <a:lstStyle/>
          <a:p>
            <a:pPr lvl="0"/>
            <a:r>
              <a:rPr lang="uk-UA" sz="2000" b="1" dirty="0" smtClean="0"/>
              <a:t>РЕАЛІЗАЦІЯ ТВОРЧОГО Й ІНТЕЛЕКТУАЛЬНОГО ПОТЕНЦІАЛУ </a:t>
            </a:r>
            <a:br>
              <a:rPr lang="uk-UA" sz="2000" b="1" dirty="0" smtClean="0"/>
            </a:br>
            <a:r>
              <a:rPr lang="uk-UA" sz="2000" b="1" dirty="0" smtClean="0"/>
              <a:t>УЧАСНИКІВ НАВЧАЛЬНО-ВИХОВНОГО ПРОЦЕСУ </a:t>
            </a:r>
            <a:br>
              <a:rPr lang="uk-UA" sz="2000" b="1" dirty="0" smtClean="0"/>
            </a:br>
            <a:r>
              <a:rPr lang="uk-UA" sz="2000" b="1" dirty="0" smtClean="0"/>
              <a:t>НА ОСНОВІ ФОРМУВАННЯ ЇХ ІНФОРМАЦІЙНОЇ КУЛЬТУРИ ТА </a:t>
            </a:r>
            <a:br>
              <a:rPr lang="uk-UA" sz="2000" b="1" dirty="0" smtClean="0"/>
            </a:br>
            <a:r>
              <a:rPr lang="uk-UA" sz="2000" b="1" dirty="0" smtClean="0"/>
              <a:t>ВПРОВАДЖЕННЯ НОВІТНІХ ІНФОРМАЦІЙНО-КОМУНІКАЦІЙНИХ ТЕХНОЛОГІЙ </a:t>
            </a:r>
            <a:endParaRPr lang="ru-RU" sz="2000" b="1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3952868" y="4071942"/>
            <a:ext cx="5786478" cy="500066"/>
          </a:xfrm>
        </p:spPr>
        <p:txBody>
          <a:bodyPr>
            <a:noAutofit/>
          </a:bodyPr>
          <a:lstStyle/>
          <a:p>
            <a:pPr lvl="0">
              <a:defRPr/>
            </a:pPr>
            <a:r>
              <a:rPr lang="uk-UA" sz="2000" b="1" i="1" dirty="0" smtClean="0">
                <a:solidFill>
                  <a:schemeClr val="accent2">
                    <a:lumMod val="75000"/>
                  </a:schemeClr>
                </a:solidFill>
              </a:rPr>
              <a:t>Єдина науково-методична проблема району (2013-2018 рр.)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28596" y="2500306"/>
            <a:ext cx="8501122" cy="1571636"/>
          </a:xfrm>
          <a:prstGeom prst="rect">
            <a:avLst/>
          </a:prstGeom>
        </p:spPr>
        <p:txBody>
          <a:bodyPr vert="horz" lIns="91440" tIns="45720" rIns="91440" bIns="45720" numCol="1" rtlCol="0" anchor="ctr">
            <a:prstTxWarp prst="textPlain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>
              <a:ln w="1905"/>
              <a:solidFill>
                <a:schemeClr val="bg2">
                  <a:lumMod val="25000"/>
                </a:schemeClr>
              </a:solidFill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85720" y="4214818"/>
            <a:ext cx="8572560" cy="1752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WordArt 2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6105525" cy="1619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3600" b="1" kern="10" spc="0" dirty="0">
              <a:ln w="9525">
                <a:noFill/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/>
              <a:cs typeface="Times New Roman"/>
            </a:endParaRPr>
          </a:p>
        </p:txBody>
      </p:sp>
      <p:pic>
        <p:nvPicPr>
          <p:cNvPr id="13" name="Рисунок 12" descr="\\Metodist\Спільний\Волочаєва Л.А\3Д\Копия лого.png"/>
          <p:cNvPicPr/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54" y="142852"/>
            <a:ext cx="3381396" cy="10993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6" descr="E:\Тиждень ІКТ\матеріали  ІКТ Марєнкової С.Є\DSC0264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041" y="2054818"/>
            <a:ext cx="2879999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40" y="1197562"/>
            <a:ext cx="2880000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15" t="5607" r="1835" b="8765"/>
          <a:stretch/>
        </p:blipFill>
        <p:spPr>
          <a:xfrm>
            <a:off x="6726440" y="268868"/>
            <a:ext cx="2857202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0913443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2"/>
          <p:cNvSpPr txBox="1">
            <a:spLocks/>
          </p:cNvSpPr>
          <p:nvPr/>
        </p:nvSpPr>
        <p:spPr>
          <a:xfrm>
            <a:off x="2595546" y="500042"/>
            <a:ext cx="7000924" cy="16430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R="0" lvl="0" indent="4508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1800" b="1" i="1" u="none" strike="noStrike" kern="1200" normalizeH="0" baseline="0" noProof="0" dirty="0" smtClean="0">
                <a:solidFill>
                  <a:schemeClr val="accent2">
                    <a:lumMod val="75000"/>
                  </a:schemeClr>
                </a:solidFill>
                <a:uLnTx/>
                <a:uFillTx/>
                <a:latin typeface="Book Antiqua" pitchFamily="18" charset="0"/>
                <a:ea typeface="+mn-ea"/>
                <a:cs typeface="+mn-cs"/>
              </a:rPr>
              <a:t>Впровадження інформаційно-комунікаційних технологій в освітню систему України та формування єдиного інформаційно-освітнього простору – одні з пріоритетних напрямів сучасної державної політики.</a:t>
            </a:r>
            <a:endParaRPr kumimoji="0" lang="ru-RU" sz="1800" b="1" i="1" u="none" strike="noStrike" kern="1200" normalizeH="0" baseline="0" noProof="0" dirty="0">
              <a:solidFill>
                <a:schemeClr val="accent2">
                  <a:lumMod val="75000"/>
                </a:schemeClr>
              </a:solidFill>
              <a:uLnTx/>
              <a:uFillTx/>
              <a:latin typeface="Book Antiqua" pitchFamily="18" charset="0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38686" y="2571744"/>
            <a:ext cx="500066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000" dirty="0" smtClean="0">
                <a:latin typeface="Book Antiqua" pitchFamily="18" charset="0"/>
              </a:rPr>
              <a:t>- сукупність методів та технічних засобів, які використовуються для збирання, створення, організації,            зберігання, опрацювання, передавання, подання й використання інформації.</a:t>
            </a:r>
            <a:endParaRPr lang="ru-RU" sz="2000" dirty="0">
              <a:latin typeface="Book Antiqu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23976" y="3429000"/>
            <a:ext cx="3167082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11500" b="1" cap="all" dirty="0" err="1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  <a:reflection blurRad="12700" stA="50000" endPos="50000" dist="5000" dir="5400000" sy="-100000" rotWithShape="0"/>
                </a:effectLst>
              </a:rPr>
              <a:t>ікт</a:t>
            </a:r>
            <a:endParaRPr lang="ru-RU" sz="11500" b="1" cap="all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38686" y="4643446"/>
            <a:ext cx="497685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000" dirty="0" smtClean="0">
                <a:latin typeface="Book Antiqua" pitchFamily="18" charset="0"/>
              </a:rPr>
              <a:t>– це поєднання інформаційних технологій з комунікаційними для вирішення різноманітних задач сучасного освітнього інформаційного суспільства.</a:t>
            </a:r>
            <a:endParaRPr lang="ru-RU" sz="2000" dirty="0">
              <a:latin typeface="Book Antiqua" pitchFamily="18" charset="0"/>
            </a:endParaRPr>
          </a:p>
        </p:txBody>
      </p:sp>
      <p:pic>
        <p:nvPicPr>
          <p:cNvPr id="10" name="Picture 3" descr="D:\Волочаева\П Р О Е К Т И\ІНВЕСТПРОЕКТ\До презентації - ФОН\lores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bg2">
                <a:lumMod val="25000"/>
                <a:tint val="45000"/>
                <a:satMod val="400000"/>
              </a:schemeClr>
            </a:duotone>
            <a:lum bright="20000" contrast="10000"/>
          </a:blip>
          <a:srcRect/>
          <a:stretch>
            <a:fillRect/>
          </a:stretch>
        </p:blipFill>
        <p:spPr bwMode="auto">
          <a:xfrm>
            <a:off x="142844" y="142852"/>
            <a:ext cx="2286016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Упорядник: Волочаєва Л.А.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422522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4595810" y="142852"/>
            <a:ext cx="5072098" cy="1071546"/>
          </a:xfrm>
        </p:spPr>
        <p:txBody>
          <a:bodyPr>
            <a:prstTxWarp prst="textPlain">
              <a:avLst/>
            </a:prstTxWarp>
            <a:noAutofit/>
          </a:bodyPr>
          <a:lstStyle/>
          <a:p>
            <a:pPr lvl="0"/>
            <a:r>
              <a:rPr lang="uk-UA" sz="1100" b="1" dirty="0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ТРАНСФОРМУЄМО НАУКУ </a:t>
            </a:r>
            <a:br>
              <a:rPr lang="uk-UA" sz="1100" b="1" dirty="0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uk-UA" sz="1100" b="1" dirty="0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ПРАКТИЧНУ ДІЯЛЬНІСТЬ!</a:t>
            </a:r>
            <a:endParaRPr lang="ru-RU" sz="1100" b="1" dirty="0">
              <a:ln w="1905"/>
              <a:solidFill>
                <a:schemeClr val="bg2">
                  <a:lumMod val="1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 rot="21032465">
            <a:off x="410499" y="1724626"/>
            <a:ext cx="5508091" cy="4164493"/>
          </a:xfrm>
        </p:spPr>
        <p:txBody>
          <a:bodyPr>
            <a:noAutofit/>
          </a:bodyPr>
          <a:lstStyle/>
          <a:p>
            <a:pPr marL="266700" lvl="0" indent="-266700" algn="just">
              <a:spcAft>
                <a:spcPts val="600"/>
              </a:spcAft>
              <a:buFont typeface="Wingdings" pitchFamily="2" charset="2"/>
              <a:buChar char="§"/>
            </a:pPr>
            <a:r>
              <a:rPr lang="uk-UA" sz="1600" b="1" dirty="0" smtClean="0">
                <a:solidFill>
                  <a:schemeClr val="accent2">
                    <a:lumMod val="75000"/>
                  </a:schemeClr>
                </a:solidFill>
              </a:rPr>
              <a:t>ІКТ-компетентність педагога: сутність та структура </a:t>
            </a:r>
          </a:p>
          <a:p>
            <a:pPr marL="266700" lvl="0" indent="-266700" algn="just">
              <a:spcAft>
                <a:spcPts val="600"/>
              </a:spcAft>
              <a:buFont typeface="Wingdings" pitchFamily="2" charset="2"/>
              <a:buChar char="§"/>
            </a:pPr>
            <a:r>
              <a:rPr lang="uk-UA" sz="1600" b="1" dirty="0" smtClean="0">
                <a:solidFill>
                  <a:schemeClr val="bg2">
                    <a:lumMod val="10000"/>
                  </a:schemeClr>
                </a:solidFill>
              </a:rPr>
              <a:t>Рівні та показники інформаційної компетентності педагога </a:t>
            </a:r>
          </a:p>
          <a:p>
            <a:pPr marL="266700" lvl="0" indent="-266700" algn="just">
              <a:spcAft>
                <a:spcPts val="600"/>
              </a:spcAft>
              <a:buFont typeface="Wingdings" pitchFamily="2" charset="2"/>
              <a:buChar char="§"/>
            </a:pPr>
            <a:r>
              <a:rPr lang="uk-UA" sz="1600" b="1" dirty="0" smtClean="0">
                <a:solidFill>
                  <a:schemeClr val="accent2">
                    <a:lumMod val="75000"/>
                  </a:schemeClr>
                </a:solidFill>
              </a:rPr>
              <a:t>Педагогічний дизайн мультимедійного уроку </a:t>
            </a:r>
          </a:p>
          <a:p>
            <a:pPr marL="266700" lvl="0" indent="-266700" algn="just">
              <a:spcAft>
                <a:spcPts val="600"/>
              </a:spcAft>
              <a:buFont typeface="Wingdings" pitchFamily="2" charset="2"/>
              <a:buChar char="§"/>
            </a:pPr>
            <a:r>
              <a:rPr lang="uk-UA" sz="1600" b="1" dirty="0" smtClean="0">
                <a:solidFill>
                  <a:schemeClr val="bg2">
                    <a:lumMod val="10000"/>
                  </a:schemeClr>
                </a:solidFill>
              </a:rPr>
              <a:t>Особливості організації мультимедійного супроводу уроків  </a:t>
            </a:r>
          </a:p>
          <a:p>
            <a:pPr marL="266700" lvl="0" indent="-266700" algn="just">
              <a:spcAft>
                <a:spcPts val="600"/>
              </a:spcAft>
              <a:buFont typeface="Wingdings" pitchFamily="2" charset="2"/>
              <a:buChar char="§"/>
            </a:pPr>
            <a:r>
              <a:rPr lang="uk-UA" sz="1600" b="1" dirty="0" smtClean="0">
                <a:solidFill>
                  <a:schemeClr val="accent2">
                    <a:lumMod val="75000"/>
                  </a:schemeClr>
                </a:solidFill>
              </a:rPr>
              <a:t>Проектуємо комп'ютерний урок</a:t>
            </a:r>
            <a:endParaRPr lang="ru-RU" sz="16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66700" lvl="0" indent="-266700" algn="just">
              <a:spcAft>
                <a:spcPts val="600"/>
              </a:spcAft>
              <a:buFont typeface="Wingdings" pitchFamily="2" charset="2"/>
              <a:buChar char="§"/>
            </a:pPr>
            <a:r>
              <a:rPr lang="uk-UA" sz="1600" b="1" dirty="0" smtClean="0">
                <a:solidFill>
                  <a:schemeClr val="bg2">
                    <a:lumMod val="10000"/>
                  </a:schemeClr>
                </a:solidFill>
              </a:rPr>
              <a:t>Моніторинг ІКТ-компетентності педагогічних працівників Інтерактивне й мультимедійне обладнання у школі </a:t>
            </a:r>
          </a:p>
          <a:p>
            <a:pPr marL="266700" lvl="0" indent="-266700" algn="just">
              <a:spcAft>
                <a:spcPts val="600"/>
              </a:spcAft>
              <a:buFont typeface="Wingdings" pitchFamily="2" charset="2"/>
              <a:buChar char="§"/>
            </a:pPr>
            <a:r>
              <a:rPr lang="uk-UA" sz="1600" b="1" dirty="0" smtClean="0">
                <a:solidFill>
                  <a:schemeClr val="accent2">
                    <a:lumMod val="75000"/>
                  </a:schemeClr>
                </a:solidFill>
              </a:rPr>
              <a:t>Основні дидактичні властивості і функції Інтернету як глобальної інформаційної та комунікаційної технології </a:t>
            </a:r>
          </a:p>
          <a:p>
            <a:pPr marL="266700" lvl="0" indent="-266700" algn="just">
              <a:spcAft>
                <a:spcPts val="600"/>
              </a:spcAft>
              <a:buFont typeface="Wingdings" pitchFamily="2" charset="2"/>
              <a:buChar char="§"/>
            </a:pPr>
            <a:r>
              <a:rPr lang="uk-UA" sz="1600" b="1" dirty="0" smtClean="0">
                <a:solidFill>
                  <a:schemeClr val="bg2">
                    <a:lumMod val="10000"/>
                  </a:schemeClr>
                </a:solidFill>
              </a:rPr>
              <a:t>Як створити сайт учителя</a:t>
            </a:r>
            <a:endParaRPr lang="ru-RU" sz="16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28596" y="2500306"/>
            <a:ext cx="8501122" cy="1571636"/>
          </a:xfrm>
          <a:prstGeom prst="rect">
            <a:avLst/>
          </a:prstGeom>
        </p:spPr>
        <p:txBody>
          <a:bodyPr vert="horz" lIns="91440" tIns="45720" rIns="91440" bIns="45720" numCol="1" rtlCol="0" anchor="ctr">
            <a:prstTxWarp prst="textPlain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>
              <a:ln w="1905"/>
              <a:solidFill>
                <a:schemeClr val="bg2">
                  <a:lumMod val="25000"/>
                </a:schemeClr>
              </a:solidFill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85720" y="4214818"/>
            <a:ext cx="8572560" cy="1752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WordArt 2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6105525" cy="1619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3600" b="1" kern="10" spc="0" dirty="0">
              <a:ln w="9525">
                <a:noFill/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/>
              <a:cs typeface="Times New Roman"/>
            </a:endParaRPr>
          </a:p>
        </p:txBody>
      </p:sp>
      <p:pic>
        <p:nvPicPr>
          <p:cNvPr id="13" name="Рисунок 12" descr="\\Metodist\Спільний\Волочаєва Л.А\3Д\Копия лого.png"/>
          <p:cNvPicPr/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54" y="142852"/>
            <a:ext cx="3381396" cy="10993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 l="34974" t="17859" r="34888" b="6734"/>
          <a:stretch>
            <a:fillRect/>
          </a:stretch>
        </p:blipFill>
        <p:spPr bwMode="auto">
          <a:xfrm rot="20940692">
            <a:off x="6130767" y="1830064"/>
            <a:ext cx="3136427" cy="4414231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0913443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8158" y="857232"/>
            <a:ext cx="5214974" cy="1143000"/>
          </a:xfrm>
        </p:spPr>
        <p:txBody>
          <a:bodyPr>
            <a:normAutofit fontScale="90000"/>
          </a:bodyPr>
          <a:lstStyle/>
          <a:p>
            <a:r>
              <a:rPr lang="uk-UA" sz="4000" dirty="0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ІКТ-КОМПЕТЕНТНІСТЬ </a:t>
            </a:r>
            <a:br>
              <a:rPr lang="uk-UA" sz="4000" dirty="0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uk-UA" sz="4000" dirty="0" smtClean="0">
                <a:ln w="1905"/>
                <a:solidFill>
                  <a:schemeClr val="bg2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ПЕДАГОГА</a:t>
            </a:r>
            <a:endParaRPr lang="ru-RU" sz="40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95282" y="3000372"/>
            <a:ext cx="9001188" cy="3554420"/>
          </a:xfrm>
        </p:spPr>
        <p:txBody>
          <a:bodyPr>
            <a:normAutofit fontScale="70000" lnSpcReduction="20000"/>
          </a:bodyPr>
          <a:lstStyle/>
          <a:p>
            <a:pPr marL="719138" indent="-719138" algn="just">
              <a:buNone/>
            </a:pPr>
            <a:r>
              <a:rPr lang="uk-UA" sz="4000" b="1" i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ІКТ-компетентність</a:t>
            </a:r>
            <a:r>
              <a:rPr lang="uk-UA" dirty="0" smtClean="0"/>
              <a:t> – властивість педагога, який компетентно, тобто цілеспрямовано і самостійно, із знанням вимог до професійної діяльності в умовах інформатизації освітнього простору і своїх можливостей та обмежень здатен застосовувати інформаційно-комунікаційні технології у процесі навчання, виховання, методичної і дослідницької діяльності та власної неперервної професійної педагогічної діяльності, і на основі аналізу педагогічних ситуацій може бачити і формулювати педагогічні завдання та знаходити оптимальні способи їх розв’язання із максимальним використанням можливостей інформаційно-комунікаційних технологій.</a:t>
            </a:r>
            <a:endParaRPr lang="ru-RU" dirty="0"/>
          </a:p>
        </p:txBody>
      </p:sp>
      <p:pic>
        <p:nvPicPr>
          <p:cNvPr id="8" name="Рисунок 7" descr="freemovies-tv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446" y="285728"/>
            <a:ext cx="3423268" cy="23383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Упорядник: Волочаєва Л.А.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611383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68" y="214290"/>
            <a:ext cx="5815022" cy="1714480"/>
          </a:xfrm>
        </p:spPr>
        <p:txBody>
          <a:bodyPr>
            <a:noAutofit/>
          </a:bodyPr>
          <a:lstStyle/>
          <a:p>
            <a:r>
              <a:rPr lang="uk-UA" sz="3600" dirty="0" smtClean="0"/>
              <a:t>СТРУКТУРА </a:t>
            </a:r>
            <a:br>
              <a:rPr lang="uk-UA" sz="3600" dirty="0" smtClean="0"/>
            </a:br>
            <a:r>
              <a:rPr lang="uk-UA" sz="3600" dirty="0" smtClean="0"/>
              <a:t>ІКТ-КОМПЕТЕНТНОСТІ ПЕДАГОГА</a:t>
            </a:r>
            <a:endParaRPr lang="ru-RU" sz="3600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79822072"/>
              </p:ext>
            </p:extLst>
          </p:nvPr>
        </p:nvGraphicFramePr>
        <p:xfrm>
          <a:off x="309530" y="2895176"/>
          <a:ext cx="9286940" cy="3486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 descr="torgi1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8092" y="214290"/>
            <a:ext cx="3143272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Упорядник: Волочаєва Л.А.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57229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38620" y="214290"/>
            <a:ext cx="5419704" cy="1470025"/>
          </a:xfrm>
        </p:spPr>
        <p:txBody>
          <a:bodyPr>
            <a:noAutofit/>
          </a:bodyPr>
          <a:lstStyle/>
          <a:p>
            <a:r>
              <a:rPr lang="uk-UA" sz="3600" dirty="0" smtClean="0"/>
              <a:t>СТРУКТУРА </a:t>
            </a:r>
            <a:br>
              <a:rPr lang="uk-UA" sz="3600" dirty="0" smtClean="0"/>
            </a:br>
            <a:r>
              <a:rPr lang="uk-UA" sz="3600" dirty="0" smtClean="0"/>
              <a:t>ІКТ-КОМПЕТЕНТНОСТІ ПЕДАГОГА</a:t>
            </a:r>
            <a:endParaRPr lang="ru-RU" sz="3600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666720" y="3357562"/>
            <a:ext cx="8786874" cy="1752600"/>
          </a:xfrm>
        </p:spPr>
        <p:txBody>
          <a:bodyPr>
            <a:noAutofit/>
          </a:bodyPr>
          <a:lstStyle/>
          <a:p>
            <a:pPr marL="533400" indent="-533400" algn="l">
              <a:spcAft>
                <a:spcPts val="1200"/>
              </a:spcAft>
            </a:pPr>
            <a:r>
              <a:rPr lang="uk-UA" sz="2000" b="1" dirty="0" smtClean="0">
                <a:solidFill>
                  <a:schemeClr val="accent2">
                    <a:lumMod val="75000"/>
                  </a:schemeClr>
                </a:solidFill>
              </a:rPr>
              <a:t>Ціннісно-мотиваційний компонент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2000" dirty="0" smtClean="0">
                <a:solidFill>
                  <a:schemeClr val="bg2">
                    <a:lumMod val="10000"/>
                  </a:schemeClr>
                </a:solidFill>
              </a:rPr>
              <a:t>включає:</a:t>
            </a:r>
          </a:p>
          <a:p>
            <a:pPr marL="533400" indent="-533400" algn="l">
              <a:spcAft>
                <a:spcPts val="1200"/>
              </a:spcAft>
              <a:buFont typeface="Wingdings" pitchFamily="2" charset="2"/>
              <a:buChar char="Ø"/>
            </a:pPr>
            <a:r>
              <a:rPr lang="uk-UA" sz="2000" dirty="0" smtClean="0">
                <a:solidFill>
                  <a:schemeClr val="bg2">
                    <a:lumMod val="10000"/>
                  </a:schemeClr>
                </a:solidFill>
              </a:rPr>
              <a:t>мотиви, мету, потреби в професійному навчанні, вдосконаленні, самовихованні, саморозвитку;</a:t>
            </a:r>
          </a:p>
          <a:p>
            <a:pPr marL="533400" indent="-533400" algn="l">
              <a:spcAft>
                <a:spcPts val="1200"/>
              </a:spcAft>
              <a:buFont typeface="Wingdings" pitchFamily="2" charset="2"/>
              <a:buChar char="Ø"/>
            </a:pPr>
            <a:r>
              <a:rPr lang="uk-UA" sz="2000" dirty="0" smtClean="0">
                <a:solidFill>
                  <a:schemeClr val="bg2">
                    <a:lumMod val="10000"/>
                  </a:schemeClr>
                </a:solidFill>
              </a:rPr>
              <a:t>ціннісні установки актуалізації в професійній діяльності;</a:t>
            </a:r>
          </a:p>
          <a:p>
            <a:pPr marL="533400" indent="-533400" algn="l">
              <a:spcAft>
                <a:spcPts val="1200"/>
              </a:spcAft>
              <a:buFont typeface="Wingdings" pitchFamily="2" charset="2"/>
              <a:buChar char="Ø"/>
            </a:pPr>
            <a:r>
              <a:rPr lang="uk-UA" sz="2000" dirty="0" smtClean="0">
                <a:solidFill>
                  <a:schemeClr val="bg2">
                    <a:lumMod val="10000"/>
                  </a:schemeClr>
                </a:solidFill>
              </a:rPr>
              <a:t>спрямованість на передачу суми знань і розвиток особистості учнів;</a:t>
            </a:r>
          </a:p>
          <a:p>
            <a:pPr marL="533400" indent="-533400" algn="l">
              <a:spcAft>
                <a:spcPts val="1200"/>
              </a:spcAft>
              <a:buFont typeface="Wingdings" pitchFamily="2" charset="2"/>
              <a:buChar char="Ø"/>
            </a:pPr>
            <a:r>
              <a:rPr lang="uk-UA" sz="2000" dirty="0" smtClean="0">
                <a:solidFill>
                  <a:schemeClr val="bg2">
                    <a:lumMod val="10000"/>
                  </a:schemeClr>
                </a:solidFill>
              </a:rPr>
              <a:t>стимулює творчий прояв особи в професійній діяльності. </a:t>
            </a:r>
            <a:endParaRPr lang="ru-RU" sz="2000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l"/>
            <a:endParaRPr lang="ru-RU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6" name="Рисунок 5" descr="torgi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092" y="251370"/>
            <a:ext cx="3143272" cy="21404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757229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38620" y="214290"/>
            <a:ext cx="5419704" cy="1470025"/>
          </a:xfrm>
        </p:spPr>
        <p:txBody>
          <a:bodyPr>
            <a:noAutofit/>
          </a:bodyPr>
          <a:lstStyle/>
          <a:p>
            <a:r>
              <a:rPr lang="uk-UA" sz="3600" dirty="0" smtClean="0"/>
              <a:t>СТРУКТУРА </a:t>
            </a:r>
            <a:br>
              <a:rPr lang="uk-UA" sz="3600" dirty="0" smtClean="0"/>
            </a:br>
            <a:r>
              <a:rPr lang="uk-UA" sz="3600" dirty="0" smtClean="0"/>
              <a:t>ІКТ-КОМПЕТЕНТНОСТІ ПЕДАГОГА</a:t>
            </a:r>
            <a:endParaRPr lang="ru-RU" sz="3600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380968" y="2714620"/>
            <a:ext cx="9286940" cy="1752600"/>
          </a:xfrm>
        </p:spPr>
        <p:txBody>
          <a:bodyPr>
            <a:noAutofit/>
          </a:bodyPr>
          <a:lstStyle/>
          <a:p>
            <a:pPr algn="just"/>
            <a:r>
              <a:rPr lang="uk-UA" sz="2000" b="1" dirty="0" smtClean="0">
                <a:solidFill>
                  <a:schemeClr val="accent2">
                    <a:lumMod val="75000"/>
                  </a:schemeClr>
                </a:solidFill>
              </a:rPr>
              <a:t>Когнітивний компонент:</a:t>
            </a:r>
          </a:p>
          <a:p>
            <a:pPr marL="355600" lvl="0" indent="-355600" algn="just">
              <a:buFont typeface="Wingdings" pitchFamily="2" charset="2"/>
              <a:buChar char="Ø"/>
            </a:pPr>
            <a:r>
              <a:rPr lang="uk-UA" sz="2000" dirty="0" smtClean="0">
                <a:solidFill>
                  <a:schemeClr val="bg2">
                    <a:lumMod val="10000"/>
                  </a:schemeClr>
                </a:solidFill>
              </a:rPr>
              <a:t>наявність знань, умінь і здатність застосовувати їх у професійній діяльності; </a:t>
            </a:r>
          </a:p>
          <a:p>
            <a:pPr marL="355600" lvl="0" indent="-355600" algn="just">
              <a:buFont typeface="Wingdings" pitchFamily="2" charset="2"/>
              <a:buChar char="Ø"/>
            </a:pPr>
            <a:r>
              <a:rPr lang="uk-UA" sz="2000" dirty="0" smtClean="0">
                <a:solidFill>
                  <a:schemeClr val="bg2">
                    <a:lumMod val="10000"/>
                  </a:schemeClr>
                </a:solidFill>
              </a:rPr>
              <a:t>уміння аналізувати, класифікувати і систематизувати програмні засоби; </a:t>
            </a:r>
            <a:endParaRPr lang="ru-RU" sz="20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355600" indent="-355600" algn="just">
              <a:buFont typeface="Wingdings" pitchFamily="2" charset="2"/>
              <a:buChar char="Ø"/>
            </a:pPr>
            <a:r>
              <a:rPr lang="uk-UA" sz="2000" dirty="0" smtClean="0">
                <a:solidFill>
                  <a:schemeClr val="bg2">
                    <a:lumMod val="10000"/>
                  </a:schemeClr>
                </a:solidFill>
              </a:rPr>
              <a:t>вільне володіння навичками опрацювання інформації та роботи з інформаційними об’єктами;</a:t>
            </a:r>
          </a:p>
          <a:p>
            <a:pPr marL="355600" indent="-355600" algn="just">
              <a:buFont typeface="Wingdings" pitchFamily="2" charset="2"/>
              <a:buChar char="Ø"/>
            </a:pPr>
            <a:r>
              <a:rPr lang="uk-UA" sz="2000" dirty="0" smtClean="0">
                <a:solidFill>
                  <a:schemeClr val="bg2">
                    <a:lumMod val="10000"/>
                  </a:schemeClr>
                </a:solidFill>
              </a:rPr>
              <a:t>розвиток навички вдосконалення професійних знань і умінь, знання міжпредметних зв'язків і т. ін.</a:t>
            </a:r>
          </a:p>
          <a:p>
            <a:pPr marL="355600" indent="-355600" algn="just">
              <a:buFont typeface="Wingdings" pitchFamily="2" charset="2"/>
              <a:buChar char="Ø"/>
            </a:pPr>
            <a:endParaRPr lang="uk-UA" sz="11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355600" indent="-355600"/>
            <a:r>
              <a:rPr lang="uk-UA" sz="1800" b="1" i="1" u="sng" dirty="0" smtClean="0">
                <a:solidFill>
                  <a:schemeClr val="accent2">
                    <a:lumMod val="75000"/>
                  </a:schemeClr>
                </a:solidFill>
              </a:rPr>
              <a:t>Рівень розвитку когнітивного компоненту визначається повнотою, глибиною, системністю знань вчителя в його предметній області. </a:t>
            </a:r>
            <a:endParaRPr lang="ru-RU" sz="1800" b="1" i="1" u="sng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just"/>
            <a:endParaRPr lang="ru-RU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6" name="Рисунок 5" descr="torgi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8092" y="276620"/>
            <a:ext cx="3143272" cy="20899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757229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5886801</TotalTime>
  <Words>948</Words>
  <Application>Microsoft Office PowerPoint</Application>
  <PresentationFormat>Лист A4 (210x297 мм)</PresentationFormat>
  <Paragraphs>128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ІНФОРМАЦІЙНО-КОМУНІКАЦІЙНІ  ТЕХНОЛОГІЇ  В  ОСВІТІ: ПІДВИЩУЄМО  ПРОФЕСІЙНУ  МАЙСТЕРНІСТЬ  -  ПІДВИЩУЄМО  ЕФЕКТИВНІСТЬ  НАВЧАННЯ!</vt:lpstr>
      <vt:lpstr>ІКТ-компетентність педагогічного працівника:  методичний аспект проблеми</vt:lpstr>
      <vt:lpstr>РЕАЛІЗАЦІЯ ТВОРЧОГО Й ІНТЕЛЕКТУАЛЬНОГО ПОТЕНЦІАЛУ  УЧАСНИКІВ НАВЧАЛЬНО-ВИХОВНОГО ПРОЦЕСУ  НА ОСНОВІ ФОРМУВАННЯ ЇХ ІНФОРМАЦІЙНОЇ КУЛЬТУРИ ТА  ВПРОВАДЖЕННЯ НОВІТНІХ ІНФОРМАЦІЙНО-КОМУНІКАЦІЙНИХ ТЕХНОЛОГІЙ </vt:lpstr>
      <vt:lpstr>Презентация PowerPoint</vt:lpstr>
      <vt:lpstr>ТРАНСФОРМУЄМО НАУКУ  В ПРАКТИЧНУ ДІЯЛЬНІСТЬ!</vt:lpstr>
      <vt:lpstr>ІКТ-КОМПЕТЕНТНІСТЬ  ПЕДАГОГА</vt:lpstr>
      <vt:lpstr>СТРУКТУРА  ІКТ-КОМПЕТЕНТНОСТІ ПЕДАГОГА</vt:lpstr>
      <vt:lpstr>СТРУКТУРА  ІКТ-КОМПЕТЕНТНОСТІ ПЕДАГОГА</vt:lpstr>
      <vt:lpstr>СТРУКТУРА  ІКТ-КОМПЕТЕНТНОСТІ ПЕДАГОГА</vt:lpstr>
      <vt:lpstr>СТРУКТУРА  ІКТ-КОМПЕТЕНТНОСТІ ПЕДАГОГА</vt:lpstr>
      <vt:lpstr>СТРУКТУРА  ІКТ-КОМПЕТЕНТНОСТІ ПЕДАГОГА</vt:lpstr>
      <vt:lpstr>ПОКАЗНИКИ ІКТ-КОМПЕТЕНТНОСТІ </vt:lpstr>
      <vt:lpstr>ВИМОГИ ЩОДО ВМІНЬ ПЕДАГОГІВ ВИКОРИСТОВУВАТИ ІКТ:</vt:lpstr>
      <vt:lpstr>МОНІТОРИНГ ІКТ-КОМПЕТЕНТНОСТІ  ПЕДАГОГІЧНИХ ПРАЦІВНИКІВ</vt:lpstr>
      <vt:lpstr>МОНІТОРИНГ ІКТ-КОМПЕТЕНТНОСТІ  ПЕДАГОГІЧНИХ ПРАЦІВНИКІВ</vt:lpstr>
      <vt:lpstr>МОНІТОРИНГ ІКТ-КОМПЕТЕНТНОСТІ  ПЕДАГОГІЧНИХ ПРАЦІВНИКІВ</vt:lpstr>
      <vt:lpstr>МОНІТОРИНГ ІКТ-КОМПЕТЕНТНОСТІ  ПЕДАГОГІЧНИХ ПРАЦІВНИКІВ</vt:lpstr>
      <vt:lpstr>ІКТ-КОМПЕТЕНТНІСТЬ!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User</cp:lastModifiedBy>
  <cp:revision>45</cp:revision>
  <dcterms:modified xsi:type="dcterms:W3CDTF">2014-03-13T13:47:12Z</dcterms:modified>
</cp:coreProperties>
</file>