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3">
  <p:sldMasterIdLst>
    <p:sldMasterId id="2147483648" r:id="rId1"/>
  </p:sldMasterIdLst>
  <p:sldIdLst>
    <p:sldId id="258" r:id="rId2"/>
    <p:sldId id="266" r:id="rId3"/>
    <p:sldId id="259" r:id="rId4"/>
    <p:sldId id="272" r:id="rId5"/>
    <p:sldId id="275" r:id="rId6"/>
    <p:sldId id="273" r:id="rId7"/>
    <p:sldId id="270" r:id="rId8"/>
    <p:sldId id="274" r:id="rId9"/>
    <p:sldId id="261" r:id="rId10"/>
    <p:sldId id="276" r:id="rId11"/>
    <p:sldId id="264" r:id="rId12"/>
    <p:sldId id="257" r:id="rId13"/>
    <p:sldId id="280" r:id="rId14"/>
    <p:sldId id="279" r:id="rId15"/>
    <p:sldId id="278" r:id="rId16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22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ABAA4B0-BD5A-43AC-B6A9-12B8F6B4B98D}" type="doc">
      <dgm:prSet loTypeId="urn:microsoft.com/office/officeart/2005/8/layout/hierarchy4" loCatId="hierarchy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uk-UA"/>
        </a:p>
      </dgm:t>
    </dgm:pt>
    <dgm:pt modelId="{86CC6888-61A0-400C-A7FB-ACFE95C482EC}">
      <dgm:prSet phldrT="[Текст]" custT="1"/>
      <dgm:spPr/>
      <dgm:t>
        <a:bodyPr/>
        <a:lstStyle/>
        <a:p>
          <a:r>
            <a:rPr lang="uk-UA" sz="2400" b="1">
              <a:latin typeface="Times New Roman" pitchFamily="18" charset="0"/>
              <a:cs typeface="Times New Roman" pitchFamily="18" charset="0"/>
            </a:rPr>
            <a:t>ТЕРИТОРІАЛЬНА СТРУКТУРА ГОСПОДАРСТВА</a:t>
          </a:r>
          <a:endParaRPr lang="uk-UA" sz="2400">
            <a:latin typeface="Times New Roman" pitchFamily="18" charset="0"/>
            <a:cs typeface="Times New Roman" pitchFamily="18" charset="0"/>
          </a:endParaRPr>
        </a:p>
      </dgm:t>
    </dgm:pt>
    <dgm:pt modelId="{167AE707-38C6-4391-9185-E0D668AAC97D}" type="parTrans" cxnId="{9AE1BAE0-C6E1-4F92-AD6B-37E2A3F3EA67}">
      <dgm:prSet/>
      <dgm:spPr/>
      <dgm:t>
        <a:bodyPr/>
        <a:lstStyle/>
        <a:p>
          <a:endParaRPr lang="uk-UA" sz="2400"/>
        </a:p>
      </dgm:t>
    </dgm:pt>
    <dgm:pt modelId="{2A5D0E54-54F0-408A-981F-F3EEAC0ADAD5}" type="sibTrans" cxnId="{9AE1BAE0-C6E1-4F92-AD6B-37E2A3F3EA67}">
      <dgm:prSet/>
      <dgm:spPr/>
      <dgm:t>
        <a:bodyPr/>
        <a:lstStyle/>
        <a:p>
          <a:endParaRPr lang="uk-UA" sz="2400"/>
        </a:p>
      </dgm:t>
    </dgm:pt>
    <dgm:pt modelId="{51FB33C3-C019-4289-9C41-F66D51C14FF8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uk-UA" sz="2800" b="1" dirty="0">
              <a:latin typeface="Times New Roman" pitchFamily="18" charset="0"/>
              <a:cs typeface="Times New Roman" pitchFamily="18" charset="0"/>
            </a:rPr>
            <a:t>Тихоокеанський пояс</a:t>
          </a:r>
        </a:p>
        <a:p>
          <a:pPr>
            <a:spcAft>
              <a:spcPts val="0"/>
            </a:spcAft>
          </a:pPr>
          <a:endParaRPr lang="uk-UA" sz="2400" dirty="0">
            <a:latin typeface="Times New Roman" pitchFamily="18" charset="0"/>
            <a:cs typeface="Times New Roman" pitchFamily="18" charset="0"/>
          </a:endParaRPr>
        </a:p>
        <a:p>
          <a:pPr>
            <a:spcAft>
              <a:spcPts val="0"/>
            </a:spcAft>
          </a:pPr>
          <a:r>
            <a:rPr lang="uk-UA" sz="2400" dirty="0">
              <a:latin typeface="Times New Roman" pitchFamily="18" charset="0"/>
              <a:cs typeface="Times New Roman" pitchFamily="18" charset="0"/>
            </a:rPr>
            <a:t>індустріальні </a:t>
          </a:r>
          <a:r>
            <a:rPr lang="uk-UA" sz="2400" dirty="0" smtClean="0">
              <a:latin typeface="Times New Roman" pitchFamily="18" charset="0"/>
              <a:cs typeface="Times New Roman" pitchFamily="18" charset="0"/>
            </a:rPr>
            <a:t>центри.</a:t>
          </a:r>
          <a:endParaRPr lang="uk-UA" sz="2400" dirty="0">
            <a:latin typeface="Times New Roman" pitchFamily="18" charset="0"/>
            <a:cs typeface="Times New Roman" pitchFamily="18" charset="0"/>
          </a:endParaRPr>
        </a:p>
        <a:p>
          <a:pPr>
            <a:spcAft>
              <a:spcPts val="0"/>
            </a:spcAft>
          </a:pPr>
          <a:endParaRPr lang="uk-UA" sz="2400" dirty="0" smtClean="0">
            <a:latin typeface="Times New Roman" pitchFamily="18" charset="0"/>
            <a:cs typeface="Times New Roman" pitchFamily="18" charset="0"/>
          </a:endParaRPr>
        </a:p>
        <a:p>
          <a:pPr>
            <a:spcAft>
              <a:spcPts val="0"/>
            </a:spcAft>
          </a:pPr>
          <a:r>
            <a:rPr lang="uk-UA" sz="2400" dirty="0" smtClean="0">
              <a:latin typeface="Times New Roman" pitchFamily="18" charset="0"/>
              <a:cs typeface="Times New Roman" pitchFamily="18" charset="0"/>
            </a:rPr>
            <a:t>Високий </a:t>
          </a:r>
          <a:r>
            <a:rPr lang="uk-UA" sz="2400" dirty="0">
              <a:latin typeface="Times New Roman" pitchFamily="18" charset="0"/>
              <a:cs typeface="Times New Roman" pitchFamily="18" charset="0"/>
            </a:rPr>
            <a:t>розвиток промисловості, с/г, </a:t>
          </a:r>
          <a:endParaRPr lang="uk-UA" sz="2400" dirty="0" smtClean="0">
            <a:latin typeface="Times New Roman" pitchFamily="18" charset="0"/>
            <a:cs typeface="Times New Roman" pitchFamily="18" charset="0"/>
          </a:endParaRPr>
        </a:p>
        <a:p>
          <a:pPr>
            <a:spcAft>
              <a:spcPts val="0"/>
            </a:spcAft>
          </a:pPr>
          <a:r>
            <a:rPr lang="uk-UA" sz="2400" dirty="0" smtClean="0">
              <a:latin typeface="Times New Roman" pitchFamily="18" charset="0"/>
              <a:cs typeface="Times New Roman" pitchFamily="18" charset="0"/>
            </a:rPr>
            <a:t>густа </a:t>
          </a:r>
          <a:r>
            <a:rPr lang="uk-UA" sz="2400" dirty="0">
              <a:latin typeface="Times New Roman" pitchFamily="18" charset="0"/>
              <a:cs typeface="Times New Roman" pitchFamily="18" charset="0"/>
            </a:rPr>
            <a:t>транспортна </a:t>
          </a:r>
          <a:r>
            <a:rPr lang="uk-UA" sz="2400" dirty="0" smtClean="0">
              <a:latin typeface="Times New Roman" pitchFamily="18" charset="0"/>
              <a:cs typeface="Times New Roman" pitchFamily="18" charset="0"/>
            </a:rPr>
            <a:t>мережа.</a:t>
          </a:r>
          <a:endParaRPr lang="uk-UA" sz="2400" dirty="0">
            <a:latin typeface="Times New Roman" pitchFamily="18" charset="0"/>
            <a:cs typeface="Times New Roman" pitchFamily="18" charset="0"/>
          </a:endParaRPr>
        </a:p>
      </dgm:t>
    </dgm:pt>
    <dgm:pt modelId="{024E6853-3086-44DC-B8F0-1852CAA99F8B}" type="parTrans" cxnId="{F1765F9F-7CB4-4F91-BEFD-2BD7E5C19FCF}">
      <dgm:prSet/>
      <dgm:spPr/>
      <dgm:t>
        <a:bodyPr/>
        <a:lstStyle/>
        <a:p>
          <a:endParaRPr lang="uk-UA" sz="2400"/>
        </a:p>
      </dgm:t>
    </dgm:pt>
    <dgm:pt modelId="{57422271-38D9-4C77-8965-2B8E9143F67D}" type="sibTrans" cxnId="{F1765F9F-7CB4-4F91-BEFD-2BD7E5C19FCF}">
      <dgm:prSet/>
      <dgm:spPr/>
      <dgm:t>
        <a:bodyPr/>
        <a:lstStyle/>
        <a:p>
          <a:endParaRPr lang="uk-UA" sz="2400"/>
        </a:p>
      </dgm:t>
    </dgm:pt>
    <dgm:pt modelId="{9BA38EBF-F060-434E-A12D-CD0633615118}">
      <dgm:prSet phldrT="[Текст]" custT="1"/>
      <dgm:spPr/>
      <dgm:t>
        <a:bodyPr/>
        <a:lstStyle/>
        <a:p>
          <a:pPr>
            <a:spcAft>
              <a:spcPts val="0"/>
            </a:spcAft>
          </a:pPr>
          <a:endParaRPr lang="uk-UA" sz="2800" b="1" dirty="0" smtClean="0">
            <a:latin typeface="Times New Roman" pitchFamily="18" charset="0"/>
            <a:cs typeface="Times New Roman" pitchFamily="18" charset="0"/>
          </a:endParaRPr>
        </a:p>
        <a:p>
          <a:pPr>
            <a:spcAft>
              <a:spcPts val="0"/>
            </a:spcAft>
          </a:pPr>
          <a:r>
            <a:rPr lang="uk-UA" sz="2800" b="1" dirty="0" smtClean="0">
              <a:latin typeface="Times New Roman" pitchFamily="18" charset="0"/>
              <a:cs typeface="Times New Roman" pitchFamily="18" charset="0"/>
            </a:rPr>
            <a:t>Тильна </a:t>
          </a:r>
          <a:r>
            <a:rPr lang="uk-UA" sz="2800" b="1" dirty="0">
              <a:latin typeface="Times New Roman" pitchFamily="18" charset="0"/>
              <a:cs typeface="Times New Roman" pitchFamily="18" charset="0"/>
            </a:rPr>
            <a:t>(</a:t>
          </a:r>
          <a:r>
            <a:rPr lang="uk-UA" sz="2800" b="1" dirty="0" smtClean="0">
              <a:latin typeface="Times New Roman" pitchFamily="18" charset="0"/>
              <a:cs typeface="Times New Roman" pitchFamily="18" charset="0"/>
            </a:rPr>
            <a:t>периферійна</a:t>
          </a:r>
          <a:r>
            <a:rPr lang="uk-UA" sz="2800" b="1" dirty="0">
              <a:latin typeface="Times New Roman" pitchFamily="18" charset="0"/>
              <a:cs typeface="Times New Roman" pitchFamily="18" charset="0"/>
            </a:rPr>
            <a:t>) </a:t>
          </a:r>
        </a:p>
        <a:p>
          <a:pPr>
            <a:spcAft>
              <a:spcPts val="0"/>
            </a:spcAft>
          </a:pPr>
          <a:r>
            <a:rPr lang="uk-UA" sz="2800" b="1" dirty="0">
              <a:latin typeface="Times New Roman" pitchFamily="18" charset="0"/>
              <a:cs typeface="Times New Roman" pitchFamily="18" charset="0"/>
            </a:rPr>
            <a:t>частина</a:t>
          </a:r>
        </a:p>
        <a:p>
          <a:pPr>
            <a:spcAft>
              <a:spcPts val="0"/>
            </a:spcAft>
          </a:pPr>
          <a:endParaRPr lang="uk-UA" sz="2400" dirty="0">
            <a:latin typeface="Times New Roman" pitchFamily="18" charset="0"/>
            <a:cs typeface="Times New Roman" pitchFamily="18" charset="0"/>
          </a:endParaRPr>
        </a:p>
        <a:p>
          <a:pPr>
            <a:spcAft>
              <a:spcPts val="0"/>
            </a:spcAft>
          </a:pPr>
          <a:r>
            <a:rPr lang="uk-UA" sz="2400" dirty="0">
              <a:latin typeface="Times New Roman" pitchFamily="18" charset="0"/>
              <a:cs typeface="Times New Roman" pitchFamily="18" charset="0"/>
            </a:rPr>
            <a:t>райони ГЕС, лісової, видобувної </a:t>
          </a:r>
          <a:r>
            <a:rPr lang="uk-UA" sz="2400" dirty="0" smtClean="0">
              <a:latin typeface="Times New Roman" pitchFamily="18" charset="0"/>
              <a:cs typeface="Times New Roman" pitchFamily="18" charset="0"/>
            </a:rPr>
            <a:t>промисловості</a:t>
          </a:r>
          <a:r>
            <a:rPr lang="uk-UA" sz="2400" dirty="0">
              <a:latin typeface="Times New Roman" pitchFamily="18" charset="0"/>
              <a:cs typeface="Times New Roman" pitchFamily="18" charset="0"/>
            </a:rPr>
            <a:t>.</a:t>
          </a:r>
        </a:p>
        <a:p>
          <a:pPr>
            <a:spcAft>
              <a:spcPts val="0"/>
            </a:spcAft>
          </a:pPr>
          <a:endParaRPr lang="uk-UA" sz="2400" dirty="0" smtClean="0">
            <a:latin typeface="Times New Roman" pitchFamily="18" charset="0"/>
            <a:cs typeface="Times New Roman" pitchFamily="18" charset="0"/>
          </a:endParaRPr>
        </a:p>
        <a:p>
          <a:pPr>
            <a:spcAft>
              <a:spcPts val="0"/>
            </a:spcAft>
          </a:pPr>
          <a:r>
            <a:rPr lang="uk-UA" sz="2000" dirty="0" smtClean="0">
              <a:latin typeface="Times New Roman" pitchFamily="18" charset="0"/>
              <a:cs typeface="Times New Roman" pitchFamily="18" charset="0"/>
            </a:rPr>
            <a:t>Сьогодні </a:t>
          </a:r>
          <a:r>
            <a:rPr lang="uk-UA" sz="2400" dirty="0" smtClean="0">
              <a:latin typeface="Times New Roman" pitchFamily="18" charset="0"/>
              <a:cs typeface="Times New Roman" pitchFamily="18" charset="0"/>
            </a:rPr>
            <a:t> - </a:t>
          </a:r>
          <a:r>
            <a:rPr lang="uk-UA" sz="2400" dirty="0">
              <a:latin typeface="Times New Roman" pitchFamily="18" charset="0"/>
              <a:cs typeface="Times New Roman" pitchFamily="18" charset="0"/>
            </a:rPr>
            <a:t>переорієнтація на АЕС, електротехнічне МБ.</a:t>
          </a:r>
        </a:p>
      </dgm:t>
    </dgm:pt>
    <dgm:pt modelId="{200437AC-18E8-4C05-ABA7-A50C9C11AE27}" type="parTrans" cxnId="{ADC2A373-014E-4550-B0CE-6CD3A199B41F}">
      <dgm:prSet/>
      <dgm:spPr/>
      <dgm:t>
        <a:bodyPr/>
        <a:lstStyle/>
        <a:p>
          <a:endParaRPr lang="uk-UA" sz="2400"/>
        </a:p>
      </dgm:t>
    </dgm:pt>
    <dgm:pt modelId="{80F7DEB5-1D49-471C-A1E0-09DD5684DCEE}" type="sibTrans" cxnId="{ADC2A373-014E-4550-B0CE-6CD3A199B41F}">
      <dgm:prSet/>
      <dgm:spPr/>
      <dgm:t>
        <a:bodyPr/>
        <a:lstStyle/>
        <a:p>
          <a:endParaRPr lang="uk-UA" sz="2400"/>
        </a:p>
      </dgm:t>
    </dgm:pt>
    <dgm:pt modelId="{DC74D7F1-4F53-4328-9059-2184ABD337C2}" type="pres">
      <dgm:prSet presAssocID="{4ABAA4B0-BD5A-43AC-B6A9-12B8F6B4B98D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uk-UA"/>
        </a:p>
      </dgm:t>
    </dgm:pt>
    <dgm:pt modelId="{8938B294-1BC1-4E7D-8F57-AB3E8AF9EA5E}" type="pres">
      <dgm:prSet presAssocID="{86CC6888-61A0-400C-A7FB-ACFE95C482EC}" presName="vertOne" presStyleCnt="0"/>
      <dgm:spPr/>
    </dgm:pt>
    <dgm:pt modelId="{0FF875A2-1240-4961-87F1-0E133766CC83}" type="pres">
      <dgm:prSet presAssocID="{86CC6888-61A0-400C-A7FB-ACFE95C482EC}" presName="txOne" presStyleLbl="node0" presStyleIdx="0" presStyleCnt="1" custScaleY="23235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D32C3660-DA3D-4E12-B86E-219209054074}" type="pres">
      <dgm:prSet presAssocID="{86CC6888-61A0-400C-A7FB-ACFE95C482EC}" presName="parTransOne" presStyleCnt="0"/>
      <dgm:spPr/>
    </dgm:pt>
    <dgm:pt modelId="{6342F70F-2AF6-419B-8906-9D3693D43529}" type="pres">
      <dgm:prSet presAssocID="{86CC6888-61A0-400C-A7FB-ACFE95C482EC}" presName="horzOne" presStyleCnt="0"/>
      <dgm:spPr/>
    </dgm:pt>
    <dgm:pt modelId="{F4ABE6E1-40D2-4898-9C1B-767D8ECCFA27}" type="pres">
      <dgm:prSet presAssocID="{51FB33C3-C019-4289-9C41-F66D51C14FF8}" presName="vertTwo" presStyleCnt="0"/>
      <dgm:spPr/>
    </dgm:pt>
    <dgm:pt modelId="{7E19A9EC-35DD-4E2F-8773-740F2DA91733}" type="pres">
      <dgm:prSet presAssocID="{51FB33C3-C019-4289-9C41-F66D51C14FF8}" presName="txTwo" presStyleLbl="node2" presStyleIdx="0" presStyleCnt="2" custScaleY="66104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17D34BB9-2A63-415E-99BC-56E18B104E96}" type="pres">
      <dgm:prSet presAssocID="{51FB33C3-C019-4289-9C41-F66D51C14FF8}" presName="horzTwo" presStyleCnt="0"/>
      <dgm:spPr/>
    </dgm:pt>
    <dgm:pt modelId="{EA43E93E-15D6-426F-97D2-485562A3ECA5}" type="pres">
      <dgm:prSet presAssocID="{57422271-38D9-4C77-8965-2B8E9143F67D}" presName="sibSpaceTwo" presStyleCnt="0"/>
      <dgm:spPr/>
    </dgm:pt>
    <dgm:pt modelId="{2AA776F0-212F-444A-A05C-9BBB3A13C5C8}" type="pres">
      <dgm:prSet presAssocID="{9BA38EBF-F060-434E-A12D-CD0633615118}" presName="vertTwo" presStyleCnt="0"/>
      <dgm:spPr/>
    </dgm:pt>
    <dgm:pt modelId="{11C8CC63-E332-4AC9-B9AD-D293007600CB}" type="pres">
      <dgm:prSet presAssocID="{9BA38EBF-F060-434E-A12D-CD0633615118}" presName="txTwo" presStyleLbl="node2" presStyleIdx="1" presStyleCnt="2" custScaleY="66104" custLinFactNeighborX="185" custLinFactNeighborY="-485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D7A103CD-20EB-4835-A280-76E88E59D910}" type="pres">
      <dgm:prSet presAssocID="{9BA38EBF-F060-434E-A12D-CD0633615118}" presName="horzTwo" presStyleCnt="0"/>
      <dgm:spPr/>
    </dgm:pt>
  </dgm:ptLst>
  <dgm:cxnLst>
    <dgm:cxn modelId="{ADC2A373-014E-4550-B0CE-6CD3A199B41F}" srcId="{86CC6888-61A0-400C-A7FB-ACFE95C482EC}" destId="{9BA38EBF-F060-434E-A12D-CD0633615118}" srcOrd="1" destOrd="0" parTransId="{200437AC-18E8-4C05-ABA7-A50C9C11AE27}" sibTransId="{80F7DEB5-1D49-471C-A1E0-09DD5684DCEE}"/>
    <dgm:cxn modelId="{F1765F9F-7CB4-4F91-BEFD-2BD7E5C19FCF}" srcId="{86CC6888-61A0-400C-A7FB-ACFE95C482EC}" destId="{51FB33C3-C019-4289-9C41-F66D51C14FF8}" srcOrd="0" destOrd="0" parTransId="{024E6853-3086-44DC-B8F0-1852CAA99F8B}" sibTransId="{57422271-38D9-4C77-8965-2B8E9143F67D}"/>
    <dgm:cxn modelId="{04680941-FE1D-41A2-97E6-9E5354957FC4}" type="presOf" srcId="{51FB33C3-C019-4289-9C41-F66D51C14FF8}" destId="{7E19A9EC-35DD-4E2F-8773-740F2DA91733}" srcOrd="0" destOrd="0" presId="urn:microsoft.com/office/officeart/2005/8/layout/hierarchy4"/>
    <dgm:cxn modelId="{851F4143-9761-48BB-80CA-893EB75CFA85}" type="presOf" srcId="{9BA38EBF-F060-434E-A12D-CD0633615118}" destId="{11C8CC63-E332-4AC9-B9AD-D293007600CB}" srcOrd="0" destOrd="0" presId="urn:microsoft.com/office/officeart/2005/8/layout/hierarchy4"/>
    <dgm:cxn modelId="{30287C7F-FEC8-4273-87D0-B56E6FB68EC2}" type="presOf" srcId="{86CC6888-61A0-400C-A7FB-ACFE95C482EC}" destId="{0FF875A2-1240-4961-87F1-0E133766CC83}" srcOrd="0" destOrd="0" presId="urn:microsoft.com/office/officeart/2005/8/layout/hierarchy4"/>
    <dgm:cxn modelId="{678A739D-474A-4DD1-BD3E-E94D9B3BDBCC}" type="presOf" srcId="{4ABAA4B0-BD5A-43AC-B6A9-12B8F6B4B98D}" destId="{DC74D7F1-4F53-4328-9059-2184ABD337C2}" srcOrd="0" destOrd="0" presId="urn:microsoft.com/office/officeart/2005/8/layout/hierarchy4"/>
    <dgm:cxn modelId="{9AE1BAE0-C6E1-4F92-AD6B-37E2A3F3EA67}" srcId="{4ABAA4B0-BD5A-43AC-B6A9-12B8F6B4B98D}" destId="{86CC6888-61A0-400C-A7FB-ACFE95C482EC}" srcOrd="0" destOrd="0" parTransId="{167AE707-38C6-4391-9185-E0D668AAC97D}" sibTransId="{2A5D0E54-54F0-408A-981F-F3EEAC0ADAD5}"/>
    <dgm:cxn modelId="{44678706-F16C-4300-9ACA-6450ABDE6A67}" type="presParOf" srcId="{DC74D7F1-4F53-4328-9059-2184ABD337C2}" destId="{8938B294-1BC1-4E7D-8F57-AB3E8AF9EA5E}" srcOrd="0" destOrd="0" presId="urn:microsoft.com/office/officeart/2005/8/layout/hierarchy4"/>
    <dgm:cxn modelId="{E1D57BCC-E403-4C57-961F-B8D046ABBFE7}" type="presParOf" srcId="{8938B294-1BC1-4E7D-8F57-AB3E8AF9EA5E}" destId="{0FF875A2-1240-4961-87F1-0E133766CC83}" srcOrd="0" destOrd="0" presId="urn:microsoft.com/office/officeart/2005/8/layout/hierarchy4"/>
    <dgm:cxn modelId="{C7015055-5DEB-42F4-B2CC-65D5930F8BF1}" type="presParOf" srcId="{8938B294-1BC1-4E7D-8F57-AB3E8AF9EA5E}" destId="{D32C3660-DA3D-4E12-B86E-219209054074}" srcOrd="1" destOrd="0" presId="urn:microsoft.com/office/officeart/2005/8/layout/hierarchy4"/>
    <dgm:cxn modelId="{572C9662-C2C7-46C9-8DEC-EDBCC8E9519F}" type="presParOf" srcId="{8938B294-1BC1-4E7D-8F57-AB3E8AF9EA5E}" destId="{6342F70F-2AF6-419B-8906-9D3693D43529}" srcOrd="2" destOrd="0" presId="urn:microsoft.com/office/officeart/2005/8/layout/hierarchy4"/>
    <dgm:cxn modelId="{47BC623B-A8D3-44DA-B802-DEDA49B561D1}" type="presParOf" srcId="{6342F70F-2AF6-419B-8906-9D3693D43529}" destId="{F4ABE6E1-40D2-4898-9C1B-767D8ECCFA27}" srcOrd="0" destOrd="0" presId="urn:microsoft.com/office/officeart/2005/8/layout/hierarchy4"/>
    <dgm:cxn modelId="{1DD4A152-D28C-475A-9283-91EC6DCF81FA}" type="presParOf" srcId="{F4ABE6E1-40D2-4898-9C1B-767D8ECCFA27}" destId="{7E19A9EC-35DD-4E2F-8773-740F2DA91733}" srcOrd="0" destOrd="0" presId="urn:microsoft.com/office/officeart/2005/8/layout/hierarchy4"/>
    <dgm:cxn modelId="{AD094E23-B722-4C73-887D-6F0B98EED4AB}" type="presParOf" srcId="{F4ABE6E1-40D2-4898-9C1B-767D8ECCFA27}" destId="{17D34BB9-2A63-415E-99BC-56E18B104E96}" srcOrd="1" destOrd="0" presId="urn:microsoft.com/office/officeart/2005/8/layout/hierarchy4"/>
    <dgm:cxn modelId="{57712741-F7B5-4FCB-B6A7-2707F3713F89}" type="presParOf" srcId="{6342F70F-2AF6-419B-8906-9D3693D43529}" destId="{EA43E93E-15D6-426F-97D2-485562A3ECA5}" srcOrd="1" destOrd="0" presId="urn:microsoft.com/office/officeart/2005/8/layout/hierarchy4"/>
    <dgm:cxn modelId="{9BD85162-0526-4C22-BE4B-D7746E8D2828}" type="presParOf" srcId="{6342F70F-2AF6-419B-8906-9D3693D43529}" destId="{2AA776F0-212F-444A-A05C-9BBB3A13C5C8}" srcOrd="2" destOrd="0" presId="urn:microsoft.com/office/officeart/2005/8/layout/hierarchy4"/>
    <dgm:cxn modelId="{7E823076-46DB-4F97-9BA2-9AC2081ACA93}" type="presParOf" srcId="{2AA776F0-212F-444A-A05C-9BBB3A13C5C8}" destId="{11C8CC63-E332-4AC9-B9AD-D293007600CB}" srcOrd="0" destOrd="0" presId="urn:microsoft.com/office/officeart/2005/8/layout/hierarchy4"/>
    <dgm:cxn modelId="{A830D74B-296B-49D6-ACAB-12EEA012C431}" type="presParOf" srcId="{2AA776F0-212F-444A-A05C-9BBB3A13C5C8}" destId="{D7A103CD-20EB-4835-A280-76E88E59D910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FF875A2-1240-4961-87F1-0E133766CC83}">
      <dsp:nvSpPr>
        <dsp:cNvPr id="0" name=""/>
        <dsp:cNvSpPr/>
      </dsp:nvSpPr>
      <dsp:spPr>
        <a:xfrm>
          <a:off x="3138" y="66608"/>
          <a:ext cx="8494844" cy="132788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>
              <a:latin typeface="Times New Roman" pitchFamily="18" charset="0"/>
              <a:cs typeface="Times New Roman" pitchFamily="18" charset="0"/>
            </a:rPr>
            <a:t>ТЕРИТОРІАЛЬНА СТРУКТУРА ГОСПОДАРСТВА</a:t>
          </a:r>
          <a:endParaRPr lang="uk-UA" sz="2400" kern="1200">
            <a:latin typeface="Times New Roman" pitchFamily="18" charset="0"/>
            <a:cs typeface="Times New Roman" pitchFamily="18" charset="0"/>
          </a:endParaRPr>
        </a:p>
      </dsp:txBody>
      <dsp:txXfrm>
        <a:off x="3138" y="66608"/>
        <a:ext cx="8494844" cy="1327889"/>
      </dsp:txXfrm>
    </dsp:sp>
    <dsp:sp modelId="{7E19A9EC-35DD-4E2F-8773-740F2DA91733}">
      <dsp:nvSpPr>
        <dsp:cNvPr id="0" name=""/>
        <dsp:cNvSpPr/>
      </dsp:nvSpPr>
      <dsp:spPr>
        <a:xfrm>
          <a:off x="3138" y="1870561"/>
          <a:ext cx="4076221" cy="3777870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uk-UA" sz="2800" b="1" kern="1200" dirty="0">
              <a:latin typeface="Times New Roman" pitchFamily="18" charset="0"/>
              <a:cs typeface="Times New Roman" pitchFamily="18" charset="0"/>
            </a:rPr>
            <a:t>Тихоокеанський пояс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endParaRPr lang="uk-UA" sz="2400" kern="1200" dirty="0">
            <a:latin typeface="Times New Roman" pitchFamily="18" charset="0"/>
            <a:cs typeface="Times New Roman" pitchFamily="18" charset="0"/>
          </a:endParaRP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uk-UA" sz="2400" kern="1200" dirty="0">
              <a:latin typeface="Times New Roman" pitchFamily="18" charset="0"/>
              <a:cs typeface="Times New Roman" pitchFamily="18" charset="0"/>
            </a:rPr>
            <a:t>індустріальні </a:t>
          </a:r>
          <a:r>
            <a:rPr lang="uk-UA" sz="2400" kern="1200" dirty="0" smtClean="0">
              <a:latin typeface="Times New Roman" pitchFamily="18" charset="0"/>
              <a:cs typeface="Times New Roman" pitchFamily="18" charset="0"/>
            </a:rPr>
            <a:t>центри.</a:t>
          </a:r>
          <a:endParaRPr lang="uk-UA" sz="2400" kern="1200" dirty="0">
            <a:latin typeface="Times New Roman" pitchFamily="18" charset="0"/>
            <a:cs typeface="Times New Roman" pitchFamily="18" charset="0"/>
          </a:endParaRP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endParaRPr lang="uk-UA" sz="2400" kern="1200" dirty="0" smtClean="0">
            <a:latin typeface="Times New Roman" pitchFamily="18" charset="0"/>
            <a:cs typeface="Times New Roman" pitchFamily="18" charset="0"/>
          </a:endParaRP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uk-UA" sz="2400" kern="1200" dirty="0" smtClean="0">
              <a:latin typeface="Times New Roman" pitchFamily="18" charset="0"/>
              <a:cs typeface="Times New Roman" pitchFamily="18" charset="0"/>
            </a:rPr>
            <a:t>Високий </a:t>
          </a:r>
          <a:r>
            <a:rPr lang="uk-UA" sz="2400" kern="1200" dirty="0">
              <a:latin typeface="Times New Roman" pitchFamily="18" charset="0"/>
              <a:cs typeface="Times New Roman" pitchFamily="18" charset="0"/>
            </a:rPr>
            <a:t>розвиток промисловості, с/г, </a:t>
          </a:r>
          <a:endParaRPr lang="uk-UA" sz="2400" kern="1200" dirty="0" smtClean="0">
            <a:latin typeface="Times New Roman" pitchFamily="18" charset="0"/>
            <a:cs typeface="Times New Roman" pitchFamily="18" charset="0"/>
          </a:endParaRP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uk-UA" sz="2400" kern="1200" dirty="0" smtClean="0">
              <a:latin typeface="Times New Roman" pitchFamily="18" charset="0"/>
              <a:cs typeface="Times New Roman" pitchFamily="18" charset="0"/>
            </a:rPr>
            <a:t>густа </a:t>
          </a:r>
          <a:r>
            <a:rPr lang="uk-UA" sz="2400" kern="1200" dirty="0">
              <a:latin typeface="Times New Roman" pitchFamily="18" charset="0"/>
              <a:cs typeface="Times New Roman" pitchFamily="18" charset="0"/>
            </a:rPr>
            <a:t>транспортна </a:t>
          </a:r>
          <a:r>
            <a:rPr lang="uk-UA" sz="2400" kern="1200" dirty="0" smtClean="0">
              <a:latin typeface="Times New Roman" pitchFamily="18" charset="0"/>
              <a:cs typeface="Times New Roman" pitchFamily="18" charset="0"/>
            </a:rPr>
            <a:t>мережа.</a:t>
          </a:r>
          <a:endParaRPr lang="uk-UA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138" y="1870561"/>
        <a:ext cx="4076221" cy="3777870"/>
      </dsp:txXfrm>
    </dsp:sp>
    <dsp:sp modelId="{11C8CC63-E332-4AC9-B9AD-D293007600CB}">
      <dsp:nvSpPr>
        <dsp:cNvPr id="0" name=""/>
        <dsp:cNvSpPr/>
      </dsp:nvSpPr>
      <dsp:spPr>
        <a:xfrm>
          <a:off x="4424899" y="1842843"/>
          <a:ext cx="4076221" cy="3777870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endParaRPr lang="uk-UA" sz="2800" b="1" kern="1200" dirty="0" smtClean="0">
            <a:latin typeface="Times New Roman" pitchFamily="18" charset="0"/>
            <a:cs typeface="Times New Roman" pitchFamily="18" charset="0"/>
          </a:endParaRP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uk-UA" sz="2800" b="1" kern="1200" dirty="0" smtClean="0">
              <a:latin typeface="Times New Roman" pitchFamily="18" charset="0"/>
              <a:cs typeface="Times New Roman" pitchFamily="18" charset="0"/>
            </a:rPr>
            <a:t>Тильна </a:t>
          </a:r>
          <a:r>
            <a:rPr lang="uk-UA" sz="2800" b="1" kern="1200" dirty="0">
              <a:latin typeface="Times New Roman" pitchFamily="18" charset="0"/>
              <a:cs typeface="Times New Roman" pitchFamily="18" charset="0"/>
            </a:rPr>
            <a:t>(</a:t>
          </a:r>
          <a:r>
            <a:rPr lang="uk-UA" sz="2800" b="1" kern="1200" dirty="0" smtClean="0">
              <a:latin typeface="Times New Roman" pitchFamily="18" charset="0"/>
              <a:cs typeface="Times New Roman" pitchFamily="18" charset="0"/>
            </a:rPr>
            <a:t>периферійна</a:t>
          </a:r>
          <a:r>
            <a:rPr lang="uk-UA" sz="2800" b="1" kern="1200" dirty="0">
              <a:latin typeface="Times New Roman" pitchFamily="18" charset="0"/>
              <a:cs typeface="Times New Roman" pitchFamily="18" charset="0"/>
            </a:rPr>
            <a:t>) 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uk-UA" sz="2800" b="1" kern="1200" dirty="0">
              <a:latin typeface="Times New Roman" pitchFamily="18" charset="0"/>
              <a:cs typeface="Times New Roman" pitchFamily="18" charset="0"/>
            </a:rPr>
            <a:t>частина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endParaRPr lang="uk-UA" sz="2400" kern="1200" dirty="0">
            <a:latin typeface="Times New Roman" pitchFamily="18" charset="0"/>
            <a:cs typeface="Times New Roman" pitchFamily="18" charset="0"/>
          </a:endParaRP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uk-UA" sz="2400" kern="1200" dirty="0">
              <a:latin typeface="Times New Roman" pitchFamily="18" charset="0"/>
              <a:cs typeface="Times New Roman" pitchFamily="18" charset="0"/>
            </a:rPr>
            <a:t>райони ГЕС, лісової, видобувної </a:t>
          </a:r>
          <a:r>
            <a:rPr lang="uk-UA" sz="2400" kern="1200" dirty="0" smtClean="0">
              <a:latin typeface="Times New Roman" pitchFamily="18" charset="0"/>
              <a:cs typeface="Times New Roman" pitchFamily="18" charset="0"/>
            </a:rPr>
            <a:t>промисловості</a:t>
          </a:r>
          <a:r>
            <a:rPr lang="uk-UA" sz="2400" kern="1200" dirty="0">
              <a:latin typeface="Times New Roman" pitchFamily="18" charset="0"/>
              <a:cs typeface="Times New Roman" pitchFamily="18" charset="0"/>
            </a:rPr>
            <a:t>.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endParaRPr lang="uk-UA" sz="2400" kern="1200" dirty="0" smtClean="0">
            <a:latin typeface="Times New Roman" pitchFamily="18" charset="0"/>
            <a:cs typeface="Times New Roman" pitchFamily="18" charset="0"/>
          </a:endParaRP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uk-UA" sz="2000" kern="1200" dirty="0" smtClean="0">
              <a:latin typeface="Times New Roman" pitchFamily="18" charset="0"/>
              <a:cs typeface="Times New Roman" pitchFamily="18" charset="0"/>
            </a:rPr>
            <a:t>Сьогодні </a:t>
          </a:r>
          <a:r>
            <a:rPr lang="uk-UA" sz="2400" kern="1200" dirty="0" smtClean="0">
              <a:latin typeface="Times New Roman" pitchFamily="18" charset="0"/>
              <a:cs typeface="Times New Roman" pitchFamily="18" charset="0"/>
            </a:rPr>
            <a:t> - </a:t>
          </a:r>
          <a:r>
            <a:rPr lang="uk-UA" sz="2400" kern="1200" dirty="0">
              <a:latin typeface="Times New Roman" pitchFamily="18" charset="0"/>
              <a:cs typeface="Times New Roman" pitchFamily="18" charset="0"/>
            </a:rPr>
            <a:t>переорієнтація на АЕС, електротехнічне МБ.</a:t>
          </a:r>
        </a:p>
      </dsp:txBody>
      <dsp:txXfrm>
        <a:off x="4424899" y="1842843"/>
        <a:ext cx="4076221" cy="377787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C43BB-6A1C-40C4-82B4-031F80136A63}" type="datetimeFigureOut">
              <a:rPr lang="uk-UA" smtClean="0"/>
              <a:pPr/>
              <a:t>26.01.2012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1E57E-0396-4F4E-8DE7-4E97EBFC348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C43BB-6A1C-40C4-82B4-031F80136A63}" type="datetimeFigureOut">
              <a:rPr lang="uk-UA" smtClean="0"/>
              <a:pPr/>
              <a:t>26.01.2012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1E57E-0396-4F4E-8DE7-4E97EBFC348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C43BB-6A1C-40C4-82B4-031F80136A63}" type="datetimeFigureOut">
              <a:rPr lang="uk-UA" smtClean="0"/>
              <a:pPr/>
              <a:t>26.01.2012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1E57E-0396-4F4E-8DE7-4E97EBFC348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C43BB-6A1C-40C4-82B4-031F80136A63}" type="datetimeFigureOut">
              <a:rPr lang="uk-UA" smtClean="0"/>
              <a:pPr/>
              <a:t>26.01.2012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1E57E-0396-4F4E-8DE7-4E97EBFC348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C43BB-6A1C-40C4-82B4-031F80136A63}" type="datetimeFigureOut">
              <a:rPr lang="uk-UA" smtClean="0"/>
              <a:pPr/>
              <a:t>26.01.2012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1E57E-0396-4F4E-8DE7-4E97EBFC348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C43BB-6A1C-40C4-82B4-031F80136A63}" type="datetimeFigureOut">
              <a:rPr lang="uk-UA" smtClean="0"/>
              <a:pPr/>
              <a:t>26.01.2012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1E57E-0396-4F4E-8DE7-4E97EBFC348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C43BB-6A1C-40C4-82B4-031F80136A63}" type="datetimeFigureOut">
              <a:rPr lang="uk-UA" smtClean="0"/>
              <a:pPr/>
              <a:t>26.01.2012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1E57E-0396-4F4E-8DE7-4E97EBFC348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C43BB-6A1C-40C4-82B4-031F80136A63}" type="datetimeFigureOut">
              <a:rPr lang="uk-UA" smtClean="0"/>
              <a:pPr/>
              <a:t>26.01.2012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1E57E-0396-4F4E-8DE7-4E97EBFC348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C43BB-6A1C-40C4-82B4-031F80136A63}" type="datetimeFigureOut">
              <a:rPr lang="uk-UA" smtClean="0"/>
              <a:pPr/>
              <a:t>26.01.2012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1E57E-0396-4F4E-8DE7-4E97EBFC348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C43BB-6A1C-40C4-82B4-031F80136A63}" type="datetimeFigureOut">
              <a:rPr lang="uk-UA" smtClean="0"/>
              <a:pPr/>
              <a:t>26.01.2012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1E57E-0396-4F4E-8DE7-4E97EBFC348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C43BB-6A1C-40C4-82B4-031F80136A63}" type="datetimeFigureOut">
              <a:rPr lang="uk-UA" smtClean="0"/>
              <a:pPr/>
              <a:t>26.01.2012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1E57E-0396-4F4E-8DE7-4E97EBFC348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0C43BB-6A1C-40C4-82B4-031F80136A63}" type="datetimeFigureOut">
              <a:rPr lang="uk-UA" smtClean="0"/>
              <a:pPr/>
              <a:t>26.01.2012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61E57E-0396-4F4E-8DE7-4E97EBFC3485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uk.wikipedia.org/wiki/%D0%A4%D0%B0%D0%B9%D0%BB:Japan_(orthographic_projection).svg" TargetMode="Externa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&#1058;&#1088;&#1072;&#1085;&#1089;&#1087;&#1086;&#1088;&#1090;%20&#1071;&#1087;&#1086;&#1085;&#1110;&#1103;.pptx" TargetMode="Externa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uk.wikipedia.org/wiki/%D0%A4%D0%B0%D0%B9%D0%BB:Miyajima_Alex.jpg" TargetMode="External"/><Relationship Id="rId2" Type="http://schemas.openxmlformats.org/officeDocument/2006/relationships/hyperlink" Target="&#1058;&#1091;&#1088;&#1080;&#1089;&#1090;&#1080;&#1095;&#1085;&#1072;%20&#1071;&#1087;&#1086;&#1085;&#1110;&#1103;.pptx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openxmlformats.org/officeDocument/2006/relationships/image" Target="../media/image7.jpeg"/><Relationship Id="rId2" Type="http://schemas.openxmlformats.org/officeDocument/2006/relationships/hyperlink" Target="http://uk.wikipedia.org/wiki/%D0%A4%D0%B0%D0%B9%D0%BB:Flag_of_Japan.svg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uk.wikipedia.org/wiki/%D0%A4%D0%B0%D0%B9%D0%BB:Nagasakibomb.jpg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openxmlformats.org/officeDocument/2006/relationships/image" Target="../media/image7.jpeg"/><Relationship Id="rId2" Type="http://schemas.openxmlformats.org/officeDocument/2006/relationships/hyperlink" Target="http://uk.wikipedia.org/wiki/%D0%A4%D0%B0%D0%B9%D0%BB:Flag_of_Japan.svg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uk.wikipedia.org/wiki/%D0%A4%D0%B0%D0%B9%D0%BB:Nagasakibomb.jpg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uk.wikipedia.org/wiki/%D0%A4%D0%B0%D0%B9%D0%BB:Japanese_people_of_all_ages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uk.wikipedia.org/wiki/%D0%A4%D0%B0%D0%B9%D0%BB:Wakayama_Castle_Nishinomaru_Garden01n4592.jpg" TargetMode="External"/><Relationship Id="rId3" Type="http://schemas.openxmlformats.org/officeDocument/2006/relationships/hyperlink" Target="http://uk.wikipedia.org/wiki/%D0%A4%D0%B0%D0%B9%D0%BB:Bonsaisyd.jpg" TargetMode="External"/><Relationship Id="rId7" Type="http://schemas.openxmlformats.org/officeDocument/2006/relationships/image" Target="../media/image1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hyperlink" Target="http://uk.wikipedia.org/wiki/%D0%A4%D0%B0%D0%B9%D0%BB:Rhododendron_indicum_Bonsai.jpg" TargetMode="External"/><Relationship Id="rId10" Type="http://schemas.openxmlformats.org/officeDocument/2006/relationships/image" Target="../media/image19.png"/><Relationship Id="rId4" Type="http://schemas.openxmlformats.org/officeDocument/2006/relationships/image" Target="../media/image15.jpeg"/><Relationship Id="rId9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http://uk.wikipedia.org/wiki/%D0%A4%D0%B0%D0%B9%D0%BB:TokyoStockExchange1144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hyperlink" Target="http://uk.wikipedia.org/wiki/%D0%A4%D0%B0%D0%B9%D0%BB:Skyscrapers_of_Shinjuku_2_7_Desember_2003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uk.wikipedia.org/wiki/%D0%A4%D0%B0%D0%B9%D0%BB:Nagasakibomb.jpg" TargetMode="Externa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hyperlink" Target="&#1058;&#1077;&#1093;&#1085;&#1110;&#1095;&#1085;&#1110;%20&#1076;&#1080;&#1074;&#1072;%20&#1071;&#1087;&#1086;&#1085;&#1110;&#1111;-&#1085;&#1086;&#1074;&#1072;.pptx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0" y="0"/>
            <a:ext cx="9144000" cy="1071563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/>
              <a:buNone/>
              <a:tabLst/>
              <a:defRPr/>
            </a:pPr>
            <a:r>
              <a:rPr kumimoji="0" lang="uk-UA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uk-UA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uk-UA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Боромлянський</a:t>
            </a:r>
            <a:r>
              <a:rPr kumimoji="0" lang="uk-UA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навчально-виховний комплекс: загальноосвітня школа І-ІІІ ступенів – </a:t>
            </a:r>
            <a:br>
              <a:rPr kumimoji="0" lang="uk-UA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uk-UA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дошкільний навчальний заклад Тростянецької районної ради Сумської області</a:t>
            </a:r>
            <a:r>
              <a:rPr kumimoji="0" lang="uk-UA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uk-UA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uk-UA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uk-UA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0" y="1785926"/>
            <a:ext cx="6215074" cy="107157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algn="ctr">
              <a:spcBef>
                <a:spcPct val="0"/>
              </a:spcBef>
            </a:pPr>
            <a:r>
              <a:rPr kumimoji="0" lang="uk-UA" sz="53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Тема 2. Країни Азії</a:t>
            </a:r>
            <a:r>
              <a:rPr kumimoji="0" lang="uk-UA" sz="53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 </a:t>
            </a:r>
            <a:endParaRPr kumimoji="0" lang="ru-RU" sz="53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0" y="3357562"/>
            <a:ext cx="9144000" cy="2714620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kumimoji="0" lang="ru-RU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</a:br>
            <a:endParaRPr kumimoji="0" lang="ru-RU" sz="4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4143356"/>
            <a:ext cx="9144000" cy="2714644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algn="ctr">
              <a:spcBef>
                <a:spcPct val="0"/>
              </a:spcBef>
            </a:pPr>
            <a:r>
              <a:rPr kumimoji="0" lang="uk-UA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Японія. Спеціалізація країни у світовому господарстві</a:t>
            </a:r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>
              <a:spcBef>
                <a:spcPct val="0"/>
              </a:spcBef>
            </a:pPr>
            <a:endParaRPr lang="uk-UA" sz="44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r">
              <a:spcBef>
                <a:spcPct val="0"/>
              </a:spcBef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Учитель географії Білоус С.М.</a:t>
            </a:r>
            <a:endParaRPr kumimoji="0" lang="uk-UA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Рисунок 5" descr="Розташування Японії">
            <a:hlinkClick r:id="rId2" tooltip="&quot;Розташування Японії&quot;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0760" y="1214422"/>
            <a:ext cx="2952119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2214554"/>
            <a:ext cx="6659679" cy="46434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857224" y="500042"/>
            <a:ext cx="28575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  <a:hlinkClick r:id="rId3" action="ppaction://hlinkpres?slideindex=1&amp;slidetitle="/>
              </a:rPr>
              <a:t>Транспорт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786578" y="4857760"/>
            <a:ext cx="18573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Сінкансен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12079" y="0"/>
            <a:ext cx="3731921" cy="38539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hlinkClick r:id="rId2" action="ppaction://hlinkpres?slideindex=1&amp;slidetitle="/>
          </p:cNvPr>
          <p:cNvSpPr txBox="1"/>
          <p:nvPr/>
        </p:nvSpPr>
        <p:spPr>
          <a:xfrm>
            <a:off x="500034" y="571480"/>
            <a:ext cx="56436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  <a:hlinkClick r:id="rId2" action="ppaction://hlinkpres?slideindex=1&amp;slidetitle="/>
              </a:rPr>
              <a:t>Японія туристична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http://upload.wikimedia.org/wikipedia/commons/thumb/1/11/Miyajima_Alex.jpg/250px-Miyajima_Alex.jpg">
            <a:hlinkClick r:id="rId3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71736" y="1285860"/>
            <a:ext cx="5643602" cy="4286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2214546" y="5786454"/>
            <a:ext cx="65008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Країна Ранкового Сонця</a:t>
            </a:r>
            <a:r>
              <a:rPr lang="uk-UA" sz="2400" dirty="0" smtClean="0"/>
              <a:t> </a:t>
            </a:r>
          </a:p>
          <a:p>
            <a:pPr algn="ctr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(святилище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Іцукусіма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Хацакаїті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, Хіросіма)</a:t>
            </a:r>
            <a:endParaRPr lang="uk-UA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uk-UA" sz="2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Експрес-тест - відповіді</a:t>
            </a:r>
          </a:p>
          <a:p>
            <a:pPr lvl="0" algn="ctr"/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І варіант 				ІІ варіант</a:t>
            </a:r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643438" y="928670"/>
            <a:ext cx="450056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440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Оберіть основні релігії Японії: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1440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uk-UA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Буддизм;</a:t>
            </a:r>
            <a:endParaRPr lang="uk-UA" b="1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1440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Синтоїзм.</a:t>
            </a:r>
            <a:endParaRPr lang="uk-UA" b="1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1440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Назвіть сейсмічний пояс, у якому знаходиться Японія: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1440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Тихоокеанський.</a:t>
            </a:r>
            <a:endParaRPr lang="uk-UA" b="1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1440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Виберіть головні товари експорту: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1440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промислові роботи;</a:t>
            </a:r>
            <a:endParaRPr lang="uk-UA" b="1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1440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автомобілі;</a:t>
            </a:r>
            <a:endParaRPr lang="uk-UA" b="1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1440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комп'ютери.</a:t>
            </a:r>
            <a:endParaRPr lang="uk-UA" b="1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1440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Японія – це…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1440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uk-UA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однонаціональна</a:t>
            </a:r>
            <a:r>
              <a:rPr lang="uk-UA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країна.</a:t>
            </a:r>
            <a:endParaRPr lang="uk-UA" b="1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1440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5. У структурі виробництва енергії лідирують: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1440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ТЕС.</a:t>
            </a:r>
            <a:endParaRPr lang="uk-UA" b="1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1440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6. Які з наведений тверджень характеризують ЕГП Японії: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1440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uk-UA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велика протяжність з </a:t>
            </a:r>
            <a:r>
              <a:rPr lang="uk-UA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Пн</a:t>
            </a:r>
            <a:r>
              <a:rPr lang="uk-UA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 </a:t>
            </a:r>
            <a:r>
              <a:rPr lang="uk-UA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Пд</a:t>
            </a:r>
            <a:r>
              <a:rPr lang="uk-UA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lang="uk-UA" b="1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1440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економічний центр Східної Азії;</a:t>
            </a:r>
            <a:endParaRPr lang="uk-UA" b="1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1440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острівна країна.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948690"/>
            <a:ext cx="4643438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206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Найбільш потужною сьогодні серед японських компаній є компанія: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2206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uk-UA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</a:t>
            </a:r>
            <a:r>
              <a:rPr lang="uk-UA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Тойота</a:t>
            </a:r>
            <a:r>
              <a:rPr lang="uk-UA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».</a:t>
            </a:r>
            <a:r>
              <a:rPr lang="uk-UA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 </a:t>
            </a:r>
          </a:p>
          <a:p>
            <a:pPr lvl="0" indent="2206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Назвіть кліматичну область, у якій знаходиться північна частина Японії: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2206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uk-UA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помірна мусонна.</a:t>
            </a:r>
            <a:endParaRPr lang="uk-UA" b="1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2206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Виберіть головні товари імпорту: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2206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природний газ; </a:t>
            </a:r>
          </a:p>
          <a:p>
            <a:pPr lvl="0" indent="2206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залізна руда;</a:t>
            </a:r>
            <a:endParaRPr lang="uk-UA" b="1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2206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натуральний каучук.</a:t>
            </a:r>
            <a:endParaRPr lang="uk-UA" b="1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2206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Японія – це…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2206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lang="uk-UA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конституційна монархія.</a:t>
            </a:r>
            <a:endParaRPr lang="uk-UA" b="1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2206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 У структурі промисловості лідирує галузь: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2206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lang="uk-UA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машинобудування.</a:t>
            </a:r>
            <a:endParaRPr lang="uk-UA" b="1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2206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6. Які чинники вплинули на розвиток економіки Японії: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2206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uk-UA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великі капіталовкладення в наукові розробки й дослідження, освіту;</a:t>
            </a:r>
            <a:endParaRPr lang="uk-UA" b="1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2206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uk-UA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нові технології: ощадні; </a:t>
            </a:r>
            <a:r>
              <a:rPr lang="uk-UA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ресурсо-</a:t>
            </a:r>
            <a:r>
              <a:rPr lang="uk-UA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й енергозберігаючі.</a:t>
            </a:r>
            <a:endParaRPr lang="uk-UA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Прапор Японії">
            <a:hlinkClick r:id="rId2" tooltip="&quot;Прапор Японії&quot;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1670" y="1357298"/>
            <a:ext cx="5286412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/>
          <p:nvPr/>
        </p:nvPicPr>
        <p:blipFill>
          <a:blip r:embed="rId4" cstate="print"/>
          <a:srcRect t="5556"/>
          <a:stretch>
            <a:fillRect/>
          </a:stretch>
        </p:blipFill>
        <p:spPr bwMode="auto">
          <a:xfrm>
            <a:off x="5857884" y="0"/>
            <a:ext cx="3286116" cy="26431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/>
          <p:nvPr/>
        </p:nvPicPr>
        <p:blipFill>
          <a:blip r:embed="rId5" cstate="print"/>
          <a:srcRect l="14986" r="6328" b="5003"/>
          <a:stretch>
            <a:fillRect/>
          </a:stretch>
        </p:blipFill>
        <p:spPr bwMode="auto">
          <a:xfrm flipH="1">
            <a:off x="0" y="4429132"/>
            <a:ext cx="2786050" cy="24288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Прямоугольник 11"/>
          <p:cNvSpPr/>
          <p:nvPr/>
        </p:nvSpPr>
        <p:spPr>
          <a:xfrm>
            <a:off x="3571868" y="0"/>
            <a:ext cx="235745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</a:pP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Японія</a:t>
            </a:r>
          </a:p>
          <a:p>
            <a:pPr lvl="0" algn="ctr">
              <a:spcBef>
                <a:spcPct val="0"/>
              </a:spcBef>
            </a:pP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uk-UA" sz="3600" b="1" dirty="0" err="1" smtClean="0">
                <a:latin typeface="Times New Roman" pitchFamily="18" charset="0"/>
                <a:cs typeface="Times New Roman" pitchFamily="18" charset="0"/>
              </a:rPr>
              <a:t>Ніппон</a:t>
            </a: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pic>
        <p:nvPicPr>
          <p:cNvPr id="13" name="Рисунок 12" descr="http://upload.wikimedia.org/wikipedia/commons/thumb/e/e0/Nagasakibomb.jpg/200px-Nagasakibomb.jpg">
            <a:hlinkClick r:id="rId6"/>
          </p:cNvPr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00826" y="4286256"/>
            <a:ext cx="2643174" cy="25717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928926" y="4214818"/>
            <a:ext cx="3357586" cy="26431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0"/>
            <a:ext cx="3786182" cy="2500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785794"/>
            <a:ext cx="63579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Завдання додому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3071810"/>
            <a:ext cx="9144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    Опрацювати  </a:t>
            </a:r>
            <a:r>
              <a:rPr lang="uk-UA" sz="2400" dirty="0" smtClean="0">
                <a:latin typeface="Times New Roman"/>
                <a:cs typeface="Times New Roman"/>
              </a:rPr>
              <a:t>§ 36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>
              <a:lnSpc>
                <a:spcPct val="150000"/>
              </a:lnSpc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    оформити контурну карту (нанести назви островів, морів).</a:t>
            </a:r>
          </a:p>
          <a:p>
            <a:pPr>
              <a:lnSpc>
                <a:spcPct val="150000"/>
              </a:lnSpc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  <a:sym typeface="Wingdings 2"/>
              </a:rPr>
              <a:t> Підготувати повідомлення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  <a:sym typeface="Wingdings 2"/>
              </a:rPr>
              <a:t>“Китай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  <a:sym typeface="Wingdings 2"/>
              </a:rPr>
              <a:t> – економічне диво ХХІ ст.?!”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0" y="0"/>
            <a:ext cx="3857620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28926" y="4643446"/>
            <a:ext cx="55721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400" b="1" i="1" dirty="0" smtClean="0">
                <a:latin typeface="Times New Roman" pitchFamily="18" charset="0"/>
                <a:cs typeface="Times New Roman" pitchFamily="18" charset="0"/>
              </a:rPr>
              <a:t>Дякую за урок!</a:t>
            </a:r>
            <a:endParaRPr lang="uk-UA" sz="54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229600" cy="1066800"/>
          </a:xfrm>
        </p:spPr>
        <p:txBody>
          <a:bodyPr/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Завдання уроку: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428736"/>
            <a:ext cx="9144000" cy="5072098"/>
          </a:xfrm>
        </p:spPr>
        <p:txBody>
          <a:bodyPr>
            <a:normAutofit/>
          </a:bodyPr>
          <a:lstStyle/>
          <a:p>
            <a:pPr lvl="0" algn="just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познайомитися з історико-культурними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особли-востями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Японії та її населенням;</a:t>
            </a:r>
          </a:p>
          <a:p>
            <a:pPr lvl="0" algn="just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визначити роль НТР в економіці;</a:t>
            </a:r>
          </a:p>
          <a:p>
            <a:pPr lvl="0" algn="just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вивчити галузеву  та територіальну структуру господарства;</a:t>
            </a:r>
          </a:p>
          <a:p>
            <a:pPr algn="just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визначити її зовнішні економічні зв'язки;</a:t>
            </a:r>
          </a:p>
          <a:p>
            <a:pPr algn="just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…;</a:t>
            </a:r>
          </a:p>
          <a:p>
            <a:pPr algn="just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…</a:t>
            </a:r>
          </a:p>
          <a:p>
            <a:pPr algn="just"/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Прапор Японії">
            <a:hlinkClick r:id="rId2" tooltip="&quot;Прапор Японії&quot;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18" y="1357298"/>
            <a:ext cx="5572164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/>
          <p:nvPr/>
        </p:nvPicPr>
        <p:blipFill>
          <a:blip r:embed="rId4" cstate="print"/>
          <a:srcRect t="5556"/>
          <a:stretch>
            <a:fillRect/>
          </a:stretch>
        </p:blipFill>
        <p:spPr bwMode="auto">
          <a:xfrm>
            <a:off x="6143636" y="1000108"/>
            <a:ext cx="3000364" cy="2428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/>
          <p:nvPr/>
        </p:nvPicPr>
        <p:blipFill>
          <a:blip r:embed="rId5" cstate="print"/>
          <a:srcRect l="14986" r="6328" b="5003"/>
          <a:stretch>
            <a:fillRect/>
          </a:stretch>
        </p:blipFill>
        <p:spPr bwMode="auto">
          <a:xfrm flipH="1">
            <a:off x="0" y="4429132"/>
            <a:ext cx="2786050" cy="24288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Прямоугольник 11"/>
          <p:cNvSpPr/>
          <p:nvPr/>
        </p:nvSpPr>
        <p:spPr>
          <a:xfrm>
            <a:off x="0" y="0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</a:pP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Японія. Спеціалізація країни у світовому господарстві </a:t>
            </a:r>
          </a:p>
        </p:txBody>
      </p:sp>
      <p:pic>
        <p:nvPicPr>
          <p:cNvPr id="13" name="Рисунок 12" descr="http://upload.wikimedia.org/wikipedia/commons/thumb/e/e0/Nagasakibomb.jpg/200px-Nagasakibomb.jpg">
            <a:hlinkClick r:id="rId6"/>
          </p:cNvPr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00826" y="4286256"/>
            <a:ext cx="2643174" cy="25717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14678" y="4558661"/>
            <a:ext cx="2961963" cy="22993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1142984"/>
            <a:ext cx="3500430" cy="2286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upload.wikimedia.org/wikipedia/commons/thumb/a/ab/Japanese_people_of_all_ages.jpg/250px-Japanese_people_of_all_ages.jpg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488" y="500042"/>
            <a:ext cx="3500462" cy="2643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928802"/>
            <a:ext cx="3214678" cy="49291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5857884" y="1714488"/>
            <a:ext cx="3286116" cy="5143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Населення 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14678" y="3000372"/>
            <a:ext cx="2714644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Сучасна японська родина</a:t>
            </a:r>
          </a:p>
          <a:p>
            <a:pPr algn="ctr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Кімоно </a:t>
            </a:r>
          </a:p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національний одяг 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86182" y="3786190"/>
            <a:ext cx="1500188" cy="24384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4810" y="2571744"/>
            <a:ext cx="2857520" cy="2141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 descr="http://upload.wikimedia.org/wikipedia/commons/thumb/c/c3/Bonsaisyd.jpg/300px-Bonsaisyd.jpg">
            <a:hlinkClick r:id="rId3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3500430" cy="28574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http://upload.wikimedia.org/wikipedia/commons/thumb/4/4d/Rhododendron_indicum_Bonsai.jpg/200px-Rhododendron_indicum_Bonsai.jpg">
            <a:hlinkClick r:id="rId5"/>
          </p:cNvPr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43240" y="928670"/>
            <a:ext cx="1906270" cy="25450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/>
          <p:nvPr/>
        </p:nvPicPr>
        <p:blipFill>
          <a:blip r:embed="rId7" cstate="print"/>
          <a:srcRect l="12501" t="51914" r="5356" b="9280"/>
          <a:stretch>
            <a:fillRect/>
          </a:stretch>
        </p:blipFill>
        <p:spPr bwMode="auto">
          <a:xfrm>
            <a:off x="6000760" y="3000372"/>
            <a:ext cx="3143240" cy="30718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6143636" y="6088558"/>
            <a:ext cx="300036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uk-UA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Кусудама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uk-UA" sz="2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приклад  модульного </a:t>
            </a:r>
            <a:r>
              <a:rPr kumimoji="0" lang="uk-UA" sz="16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орігамі</a:t>
            </a:r>
            <a:endParaRPr kumimoji="0" lang="uk-UA" sz="16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85786" y="3000372"/>
            <a:ext cx="23574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Бонсай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http://upload.wikimedia.org/wikipedia/commons/thumb/0/05/Wakayama_Castle_Nishinomaru_Garden01n4592.jpg/250px-Wakayama_Castle_Nishinomaru_Garden01n4592.jpg">
            <a:hlinkClick r:id="rId8"/>
          </p:cNvPr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3500438"/>
            <a:ext cx="4214842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714348" y="6357958"/>
            <a:ext cx="21431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Японський сад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/>
          <p:cNvPicPr/>
          <p:nvPr/>
        </p:nvPicPr>
        <p:blipFill>
          <a:blip r:embed="rId10" cstate="print"/>
          <a:srcRect t="3467" r="19936" b="3467"/>
          <a:stretch>
            <a:fillRect/>
          </a:stretch>
        </p:blipFill>
        <p:spPr bwMode="auto">
          <a:xfrm flipH="1">
            <a:off x="6286512" y="0"/>
            <a:ext cx="2857488" cy="24288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extBox 10"/>
          <p:cNvSpPr txBox="1"/>
          <p:nvPr/>
        </p:nvSpPr>
        <p:spPr>
          <a:xfrm>
            <a:off x="7215206" y="2428868"/>
            <a:ext cx="1714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Сакура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357158" y="571480"/>
          <a:ext cx="8501121" cy="5715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upload.wikimedia.org/wikipedia/commons/thumb/9/96/TokyoStockExchange1144.jpg/250px-TokyoStockExchange1144.jpg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714356"/>
            <a:ext cx="4214810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://upload.wikimedia.org/wikipedia/commons/thumb/3/3f/Skyscrapers_of_Shinjuku_2_7_Desember_2003.jpg/250px-Skyscrapers_of_Shinjuku_2_7_Desember_2003.jpg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2357430"/>
            <a:ext cx="4357686" cy="3419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71472" y="6000768"/>
            <a:ext cx="39196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i="0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Офіси в </a:t>
            </a:r>
            <a:r>
              <a:rPr kumimoji="0" lang="uk-UA" sz="2400" i="0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Сіндзюку</a:t>
            </a:r>
            <a:r>
              <a:rPr kumimoji="0" lang="uk-UA" sz="2400" i="0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Токіо</a:t>
            </a:r>
            <a:endParaRPr kumimoji="0" lang="uk-UA" sz="2400" i="0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5643570" y="6000768"/>
            <a:ext cx="289156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Токійська біржа 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28794" y="0"/>
            <a:ext cx="45720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Господарство 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1142984"/>
            <a:ext cx="52863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Постіндустріальна країна  -</a:t>
            </a:r>
          </a:p>
          <a:p>
            <a:pPr algn="ctr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54 % населення зайнято у сфері послуг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0" y="3257014"/>
            <a:ext cx="9144000" cy="3600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«Японське економічне диво»</a:t>
            </a:r>
            <a:endParaRPr kumimoji="0" lang="uk-UA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Реконструкція виробництва;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uk-UA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плата репарацій – стимулювання експорту;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uk-UA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ноземні капіталовкладення (план Маршала);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uk-UA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атентна політика – економія на фундаментальних дослідженнях;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uk-UA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езначні військові витрати (1% ВВП);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uk-UA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енталітет – національні особливості.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47865" y="0"/>
            <a:ext cx="2096135" cy="27952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7014443" y="3000372"/>
            <a:ext cx="21295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/>
              <a:t>Будівлі в </a:t>
            </a:r>
            <a:r>
              <a:rPr lang="uk-UA" dirty="0" err="1" smtClean="0"/>
              <a:t>Акіхабарі</a:t>
            </a:r>
            <a:endParaRPr lang="uk-UA" dirty="0"/>
          </a:p>
        </p:txBody>
      </p:sp>
      <p:pic>
        <p:nvPicPr>
          <p:cNvPr id="27651" name="Рисунок 23" descr="http://upload.wikimedia.org/wikipedia/commons/thumb/e/e0/Nagasakibomb.jpg/200px-Nagasakibomb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2000232" cy="23902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765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27653" name="Rectangle 5"/>
          <p:cNvSpPr>
            <a:spLocks noChangeArrowheads="1"/>
          </p:cNvSpPr>
          <p:nvPr/>
        </p:nvSpPr>
        <p:spPr bwMode="auto">
          <a:xfrm>
            <a:off x="0" y="2733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7654" name="Rectangle 6"/>
          <p:cNvSpPr>
            <a:spLocks noChangeArrowheads="1"/>
          </p:cNvSpPr>
          <p:nvPr/>
        </p:nvSpPr>
        <p:spPr bwMode="auto">
          <a:xfrm>
            <a:off x="0" y="2428868"/>
            <a:ext cx="314324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Грибоподібна хмара</a:t>
            </a:r>
          </a:p>
          <a:p>
            <a:pPr marL="0"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над </a:t>
            </a:r>
            <a:r>
              <a:rPr kumimoji="0" lang="uk-UA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Наґасакі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після </a:t>
            </a:r>
          </a:p>
          <a:p>
            <a:pPr marL="0"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скинення атомної бомби</a:t>
            </a:r>
            <a:endParaRPr kumimoji="0" lang="uk-UA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71802" y="285728"/>
            <a:ext cx="3000396" cy="2143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3571868" y="2500306"/>
            <a:ext cx="1857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Рисове поле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7224" y="785794"/>
            <a:ext cx="43577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  <a:hlinkClick r:id="rId2" action="ppaction://hlinkpres?slideindex=1&amp;slidetitle="/>
              </a:rPr>
              <a:t>Технічні дива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58" y="357166"/>
            <a:ext cx="4214842" cy="5143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5572132" y="5500702"/>
            <a:ext cx="32147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Робот-гуманоїд,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Хонда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4" cstate="print"/>
          <a:srcRect l="11009"/>
          <a:stretch>
            <a:fillRect/>
          </a:stretch>
        </p:blipFill>
        <p:spPr bwMode="auto">
          <a:xfrm>
            <a:off x="285720" y="3857628"/>
            <a:ext cx="4619625" cy="22955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525</TotalTime>
  <Words>350</Words>
  <Application>Microsoft Office PowerPoint</Application>
  <PresentationFormat>Экран (4:3)</PresentationFormat>
  <Paragraphs>111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Завдання уроку: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>WolfishLair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Японія. Спеціалізація країни у світовому господарстві.</dc:title>
  <dc:creator>Loner-XP</dc:creator>
  <cp:lastModifiedBy>Loner-XP</cp:lastModifiedBy>
  <cp:revision>53</cp:revision>
  <dcterms:created xsi:type="dcterms:W3CDTF">2012-01-16T18:06:31Z</dcterms:created>
  <dcterms:modified xsi:type="dcterms:W3CDTF">2012-01-26T18:56:24Z</dcterms:modified>
</cp:coreProperties>
</file>